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1" r:id="rId4"/>
    <p:sldMasterId id="2147483794" r:id="rId5"/>
  </p:sldMasterIdLst>
  <p:notesMasterIdLst>
    <p:notesMasterId r:id="rId15"/>
  </p:notesMasterIdLst>
  <p:handoutMasterIdLst>
    <p:handoutMasterId r:id="rId16"/>
  </p:handoutMasterIdLst>
  <p:sldIdLst>
    <p:sldId id="1156" r:id="rId6"/>
    <p:sldId id="257" r:id="rId7"/>
    <p:sldId id="767" r:id="rId8"/>
    <p:sldId id="1158" r:id="rId9"/>
    <p:sldId id="1157" r:id="rId10"/>
    <p:sldId id="1176" r:id="rId11"/>
    <p:sldId id="1177" r:id="rId12"/>
    <p:sldId id="1152" r:id="rId13"/>
    <p:sldId id="1154" r:id="rId14"/>
  </p:sldIdLst>
  <p:sldSz cx="13442950" cy="7561263"/>
  <p:notesSz cx="6865938" cy="9996488"/>
  <p:embeddedFontLst>
    <p:embeddedFont>
      <p:font typeface="Golos Text" panose="020B0503020202020204" pitchFamily="34" charset="0"/>
      <p:regular r:id="rId17"/>
      <p:bold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Bold" pitchFamily="2" charset="77"/>
      <p:bold r:id="rId23"/>
      <p:italic r:id="rId24"/>
    </p:embeddedFont>
    <p:embeddedFont>
      <p:font typeface="Montserrat ExtraBold" pitchFamily="2" charset="77"/>
      <p:bold r:id="rId25"/>
      <p:boldItalic r:id="rId26"/>
    </p:embeddedFont>
    <p:embeddedFont>
      <p:font typeface="Montserrat Regular" pitchFamily="2" charset="77"/>
      <p:regular r:id="rId27"/>
      <p:bold r:id="rId28"/>
    </p:embeddedFont>
    <p:embeddedFont>
      <p:font typeface="Montserrat SemiBold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e Howlett" initials="GH" lastIdx="6" clrIdx="0">
    <p:extLst>
      <p:ext uri="{19B8F6BF-5375-455C-9EA6-DF929625EA0E}">
        <p15:presenceInfo xmlns:p15="http://schemas.microsoft.com/office/powerpoint/2012/main" userId="Georgie Howlett" providerId="None"/>
      </p:ext>
    </p:extLst>
  </p:cmAuthor>
  <p:cmAuthor id="2" name="Chloe Roberts" initials="CR" lastIdx="13" clrIdx="1">
    <p:extLst>
      <p:ext uri="{19B8F6BF-5375-455C-9EA6-DF929625EA0E}">
        <p15:presenceInfo xmlns:p15="http://schemas.microsoft.com/office/powerpoint/2012/main" userId="S::chloe@standagency.com::bf50607f-00e7-4d14-ba4f-7f214a5424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9E8"/>
    <a:srgbClr val="282828"/>
    <a:srgbClr val="E3F700"/>
    <a:srgbClr val="FF4F2D"/>
    <a:srgbClr val="623BCB"/>
    <a:srgbClr val="D9D9D9"/>
    <a:srgbClr val="585E64"/>
    <a:srgbClr val="243949"/>
    <a:srgbClr val="F9B21E"/>
    <a:srgbClr val="546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286" autoAdjust="0"/>
  </p:normalViewPr>
  <p:slideViewPr>
    <p:cSldViewPr snapToGrid="0">
      <p:cViewPr varScale="1">
        <p:scale>
          <a:sx n="109" d="100"/>
          <a:sy n="109" d="100"/>
        </p:scale>
        <p:origin x="6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960" y="0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/>
          <a:lstStyle>
            <a:lvl1pPr algn="r">
              <a:defRPr sz="1200"/>
            </a:lvl1pPr>
          </a:lstStyle>
          <a:p>
            <a:fld id="{5EB384D4-2E53-E247-B2BE-B9A7A9F27EF1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960" y="9495656"/>
            <a:ext cx="2975445" cy="499282"/>
          </a:xfrm>
          <a:prstGeom prst="rect">
            <a:avLst/>
          </a:prstGeom>
        </p:spPr>
        <p:txBody>
          <a:bodyPr vert="horz" lIns="88953" tIns="44477" rIns="88953" bIns="44477" rtlCol="0" anchor="b"/>
          <a:lstStyle>
            <a:lvl1pPr algn="r">
              <a:defRPr sz="1200"/>
            </a:lvl1pPr>
          </a:lstStyle>
          <a:p>
            <a:fld id="{7AE476FB-E74B-024D-A9FE-B988F0AA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/>
          <a:lstStyle>
            <a:lvl1pPr algn="r">
              <a:defRPr sz="1300"/>
            </a:lvl1pPr>
          </a:lstStyle>
          <a:p>
            <a:fld id="{B3D0E235-2D17-4365-B03C-368C2C4B2B2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5" tIns="48178" rIns="96355" bIns="481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748332"/>
            <a:ext cx="5492750" cy="4498420"/>
          </a:xfrm>
          <a:prstGeom prst="rect">
            <a:avLst/>
          </a:prstGeom>
        </p:spPr>
        <p:txBody>
          <a:bodyPr vert="horz" lIns="96355" tIns="48178" rIns="96355" bIns="481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4929"/>
            <a:ext cx="2975240" cy="499825"/>
          </a:xfrm>
          <a:prstGeom prst="rect">
            <a:avLst/>
          </a:prstGeom>
        </p:spPr>
        <p:txBody>
          <a:bodyPr vert="horz" lIns="96355" tIns="48178" rIns="96355" bIns="48178" rtlCol="0" anchor="b"/>
          <a:lstStyle>
            <a:lvl1pPr algn="r">
              <a:defRPr sz="1300"/>
            </a:lvl1pPr>
          </a:lstStyle>
          <a:p>
            <a:fld id="{19405186-0F26-4022-859B-364BA319D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6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43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5186-0F26-4022-859B-364BA319D7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5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2148" y="1692533"/>
            <a:ext cx="5939637" cy="7053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1"/>
              </a:spcBef>
              <a:buSzTx/>
              <a:buFontTx/>
              <a:buNone/>
              <a:defRPr sz="2646" b="1"/>
            </a:lvl1pPr>
            <a:lvl2pPr marL="0" indent="0">
              <a:spcBef>
                <a:spcPts val="551"/>
              </a:spcBef>
              <a:buSzTx/>
              <a:buFontTx/>
              <a:buNone/>
              <a:defRPr sz="2646" b="1"/>
            </a:lvl2pPr>
            <a:lvl3pPr marL="0" indent="0">
              <a:spcBef>
                <a:spcPts val="551"/>
              </a:spcBef>
              <a:buSzTx/>
              <a:buFontTx/>
              <a:buNone/>
              <a:defRPr sz="2646" b="1"/>
            </a:lvl3pPr>
            <a:lvl4pPr marL="0" indent="0">
              <a:spcBef>
                <a:spcPts val="551"/>
              </a:spcBef>
              <a:buSzTx/>
              <a:buFontTx/>
              <a:buNone/>
              <a:defRPr sz="2646" b="1"/>
            </a:lvl4pPr>
            <a:lvl5pPr marL="0" indent="0">
              <a:spcBef>
                <a:spcPts val="551"/>
              </a:spcBef>
              <a:buSzTx/>
              <a:buFontTx/>
              <a:buNone/>
              <a:defRPr sz="2646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28837" y="1692532"/>
            <a:ext cx="5941974" cy="70537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6424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21475" y="180000"/>
            <a:ext cx="6494312" cy="7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2" y="1021138"/>
            <a:ext cx="5095886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113" y="1908176"/>
            <a:ext cx="5095886" cy="4752975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7177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ide standfir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3313113"/>
            <a:ext cx="5548451" cy="334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263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2381250"/>
            <a:ext cx="35481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177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608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revers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7653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947354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9947056" y="2381250"/>
            <a:ext cx="2547943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100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and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47951" y="1908174"/>
            <a:ext cx="9775411" cy="756000"/>
          </a:xfrm>
        </p:spPr>
        <p:txBody>
          <a:bodyPr/>
          <a:lstStyle>
            <a:lvl1pPr>
              <a:lnSpc>
                <a:spcPct val="111000"/>
              </a:lnSpc>
              <a:spcBef>
                <a:spcPts val="0"/>
              </a:spcBef>
              <a:defRPr sz="1800" b="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844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rrative (teal overla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7508" y="180000"/>
            <a:ext cx="12988625" cy="7200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338" y="2430420"/>
            <a:ext cx="9646274" cy="2700425"/>
          </a:xfrm>
          <a:noFill/>
        </p:spPr>
        <p:txBody>
          <a:bodyPr wrap="square" tIns="648000" bIns="828000" anchor="ctr" anchorCtr="0">
            <a:spAutoFit/>
          </a:bodyPr>
          <a:lstStyle>
            <a:lvl1pPr marL="0" indent="0" algn="ctr">
              <a:lnSpc>
                <a:spcPct val="111000"/>
              </a:lnSpc>
              <a:spcBef>
                <a:spcPts val="2000"/>
              </a:spcBef>
              <a:buNone/>
              <a:defRPr sz="3000" b="0" cap="none" spc="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600"/>
              </a:spcBef>
              <a:spcAft>
                <a:spcPts val="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3505"/>
            <a:ext cx="9594385" cy="17350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add/replace picture. For best effect, use greyscale, high-contract imagery,</a:t>
            </a:r>
            <a:r>
              <a:rPr lang="en-GB" sz="800" spc="20" baseline="0"/>
              <a:t> in A4 size.</a:t>
            </a:r>
            <a:endParaRPr lang="en-GB" sz="800" spc="20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47953" y="7069163"/>
            <a:ext cx="5773523" cy="9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550" cap="all" spc="20" baseline="0">
                <a:solidFill>
                  <a:schemeClr val="tx2"/>
                </a:solidFill>
              </a:rPr>
              <a:t>© 2020 </a:t>
            </a:r>
            <a:r>
              <a:rPr lang="en-GB" sz="550" cap="all" spc="40" baseline="0">
                <a:solidFill>
                  <a:schemeClr val="tx2"/>
                </a:solidFill>
              </a:rPr>
              <a:t>Stand Agency</a:t>
            </a:r>
            <a:endParaRPr lang="en-GB" sz="550" cap="all" spc="40" baseline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50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62971" y="180000"/>
            <a:ext cx="4751936" cy="72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24740941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54792" y="2381250"/>
            <a:ext cx="3846805" cy="30600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47952" y="2381250"/>
            <a:ext cx="600103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7952" y="1021138"/>
            <a:ext cx="6001031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471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To replace image, delete</a:t>
            </a:r>
            <a:r>
              <a:rPr lang="en-GB" sz="800" spc="20" baseline="0"/>
              <a:t> current one and click icon to add new image (so it crops/sizes properly)</a:t>
            </a:r>
            <a:endParaRPr lang="en-GB" sz="800" spc="20"/>
          </a:p>
        </p:txBody>
      </p:sp>
    </p:spTree>
    <p:extLst>
      <p:ext uri="{BB962C8B-B14F-4D97-AF65-F5344CB8AC3E}">
        <p14:creationId xmlns:p14="http://schemas.microsoft.com/office/powerpoint/2010/main" val="37715708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7420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946888" y="3456000"/>
            <a:ext cx="3548112" cy="320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947952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4947420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8946888" y="1798600"/>
            <a:ext cx="973015" cy="774000"/>
          </a:xfrm>
          <a:prstGeom prst="ellipse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7952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47420" y="3315563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946887" y="3313976"/>
            <a:ext cx="3548112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947953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Name (level 1)</a:t>
            </a:r>
          </a:p>
          <a:p>
            <a:pPr lvl="1"/>
            <a:r>
              <a:rPr lang="en-US"/>
              <a:t>Role (level 2)</a:t>
            </a:r>
            <a:br>
              <a:rPr lang="en-US"/>
            </a:br>
            <a:r>
              <a:rPr lang="en-US"/>
              <a:t>Email/contact (level 3)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947421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946889" y="2714624"/>
            <a:ext cx="3548332" cy="432000"/>
          </a:xfrm>
        </p:spPr>
        <p:txBody>
          <a:bodyPr/>
          <a:lstStyle>
            <a:lvl1pPr>
              <a:spcBef>
                <a:spcPts val="0"/>
              </a:spcBef>
              <a:defRPr sz="1130" cap="all" spc="8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810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81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NB</a:t>
            </a:r>
            <a:r>
              <a:rPr lang="en-GB" sz="800" spc="20" baseline="0"/>
              <a:t> Contact details depart normal text level/style conventions: Name=level1, Role=level2, Contact=level3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 baseline="0"/>
              <a:t>Don’t type extra characters after email address, to avoid it becoming an automatic hyperlink, which looks wrong (or ‘Remove Hyperlink’)</a:t>
            </a:r>
            <a:endParaRPr lang="en-GB" sz="800" spc="2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2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10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870280" y="162000"/>
            <a:ext cx="4367255" cy="72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1" cap="all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53" y="1021138"/>
            <a:ext cx="742707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803" y="3313113"/>
            <a:ext cx="3462125" cy="3348038"/>
          </a:xfrm>
        </p:spPr>
        <p:txBody>
          <a:bodyPr/>
          <a:lstStyle>
            <a:lvl4pPr>
              <a:defRPr sz="900">
                <a:solidFill>
                  <a:schemeClr val="accent1"/>
                </a:solidFill>
              </a:defRPr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413633" y="2381250"/>
            <a:ext cx="3485965" cy="4279900"/>
          </a:xfrm>
          <a:ln w="3175">
            <a:solidFill>
              <a:schemeClr val="tx2"/>
            </a:solidFill>
          </a:ln>
        </p:spPr>
        <p:txBody>
          <a:bodyPr lIns="180000" tIns="180000" rIns="180000" bIns="18000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 sz="900">
                <a:solidFill>
                  <a:schemeClr val="accent1"/>
                </a:solidFill>
              </a:defRPr>
            </a:lvl4pPr>
            <a:lvl5pPr algn="ct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0" name="Group 18"/>
          <p:cNvGrpSpPr>
            <a:grpSpLocks noChangeAspect="1"/>
          </p:cNvGrpSpPr>
          <p:nvPr userDrawn="1"/>
        </p:nvGrpSpPr>
        <p:grpSpPr bwMode="auto">
          <a:xfrm>
            <a:off x="11306568" y="7015606"/>
            <a:ext cx="1593030" cy="130972"/>
            <a:chOff x="1878" y="-394"/>
            <a:chExt cx="1490" cy="154"/>
          </a:xfrm>
          <a:solidFill>
            <a:schemeClr val="tx2"/>
          </a:solidFill>
        </p:grpSpPr>
        <p:sp>
          <p:nvSpPr>
            <p:cNvPr id="11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21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9791374" y="607713"/>
            <a:ext cx="2715392" cy="1296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47952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864803" y="3152831"/>
            <a:ext cx="34621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47951" y="1599020"/>
            <a:ext cx="7427080" cy="139353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1800" b="1" baseline="0">
                <a:solidFill>
                  <a:schemeClr val="tx2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standfirst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742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sp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924283" y="-449670"/>
            <a:ext cx="9594385" cy="44967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White backround helps give contrast across logos, and avoids visual problems if they’re on a white background.</a:t>
            </a:r>
          </a:p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Adjust table structure to match rules to number of logos being displayed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610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>
            <a:grpSpLocks noChangeAspect="1"/>
          </p:cNvGrpSpPr>
          <p:nvPr userDrawn="1"/>
        </p:nvGrpSpPr>
        <p:grpSpPr bwMode="auto">
          <a:xfrm>
            <a:off x="10047705" y="6661150"/>
            <a:ext cx="2511738" cy="206504"/>
            <a:chOff x="1878" y="-394"/>
            <a:chExt cx="1490" cy="154"/>
          </a:xfrm>
          <a:solidFill>
            <a:schemeClr val="tx2"/>
          </a:solidFill>
        </p:grpSpPr>
        <p:sp>
          <p:nvSpPr>
            <p:cNvPr id="9" name="Freeform 19"/>
            <p:cNvSpPr>
              <a:spLocks/>
            </p:cNvSpPr>
            <p:nvPr userDrawn="1"/>
          </p:nvSpPr>
          <p:spPr bwMode="auto">
            <a:xfrm>
              <a:off x="1878" y="-394"/>
              <a:ext cx="114" cy="154"/>
            </a:xfrm>
            <a:custGeom>
              <a:avLst/>
              <a:gdLst>
                <a:gd name="T0" fmla="*/ 12 w 48"/>
                <a:gd name="T1" fmla="*/ 44 h 62"/>
                <a:gd name="T2" fmla="*/ 24 w 48"/>
                <a:gd name="T3" fmla="*/ 51 h 62"/>
                <a:gd name="T4" fmla="*/ 35 w 48"/>
                <a:gd name="T5" fmla="*/ 44 h 62"/>
                <a:gd name="T6" fmla="*/ 22 w 48"/>
                <a:gd name="T7" fmla="*/ 36 h 62"/>
                <a:gd name="T8" fmla="*/ 0 w 48"/>
                <a:gd name="T9" fmla="*/ 19 h 62"/>
                <a:gd name="T10" fmla="*/ 23 w 48"/>
                <a:gd name="T11" fmla="*/ 0 h 62"/>
                <a:gd name="T12" fmla="*/ 46 w 48"/>
                <a:gd name="T13" fmla="*/ 18 h 62"/>
                <a:gd name="T14" fmla="*/ 34 w 48"/>
                <a:gd name="T15" fmla="*/ 18 h 62"/>
                <a:gd name="T16" fmla="*/ 23 w 48"/>
                <a:gd name="T17" fmla="*/ 11 h 62"/>
                <a:gd name="T18" fmla="*/ 13 w 48"/>
                <a:gd name="T19" fmla="*/ 19 h 62"/>
                <a:gd name="T20" fmla="*/ 24 w 48"/>
                <a:gd name="T21" fmla="*/ 26 h 62"/>
                <a:gd name="T22" fmla="*/ 48 w 48"/>
                <a:gd name="T23" fmla="*/ 44 h 62"/>
                <a:gd name="T24" fmla="*/ 24 w 48"/>
                <a:gd name="T25" fmla="*/ 62 h 62"/>
                <a:gd name="T26" fmla="*/ 0 w 48"/>
                <a:gd name="T27" fmla="*/ 44 h 62"/>
                <a:gd name="T28" fmla="*/ 12 w 48"/>
                <a:gd name="T29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2">
                  <a:moveTo>
                    <a:pt x="12" y="44"/>
                  </a:moveTo>
                  <a:cubicBezTo>
                    <a:pt x="12" y="49"/>
                    <a:pt x="18" y="51"/>
                    <a:pt x="24" y="51"/>
                  </a:cubicBezTo>
                  <a:cubicBezTo>
                    <a:pt x="29" y="51"/>
                    <a:pt x="35" y="50"/>
                    <a:pt x="35" y="44"/>
                  </a:cubicBezTo>
                  <a:cubicBezTo>
                    <a:pt x="35" y="37"/>
                    <a:pt x="28" y="36"/>
                    <a:pt x="22" y="36"/>
                  </a:cubicBezTo>
                  <a:cubicBezTo>
                    <a:pt x="11" y="35"/>
                    <a:pt x="0" y="31"/>
                    <a:pt x="0" y="19"/>
                  </a:cubicBezTo>
                  <a:cubicBezTo>
                    <a:pt x="0" y="6"/>
                    <a:pt x="11" y="0"/>
                    <a:pt x="23" y="0"/>
                  </a:cubicBezTo>
                  <a:cubicBezTo>
                    <a:pt x="34" y="0"/>
                    <a:pt x="46" y="5"/>
                    <a:pt x="46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8" y="11"/>
                    <a:pt x="23" y="11"/>
                  </a:cubicBezTo>
                  <a:cubicBezTo>
                    <a:pt x="18" y="11"/>
                    <a:pt x="13" y="14"/>
                    <a:pt x="13" y="19"/>
                  </a:cubicBezTo>
                  <a:cubicBezTo>
                    <a:pt x="13" y="24"/>
                    <a:pt x="18" y="25"/>
                    <a:pt x="24" y="26"/>
                  </a:cubicBezTo>
                  <a:cubicBezTo>
                    <a:pt x="37" y="27"/>
                    <a:pt x="48" y="30"/>
                    <a:pt x="48" y="44"/>
                  </a:cubicBezTo>
                  <a:cubicBezTo>
                    <a:pt x="48" y="58"/>
                    <a:pt x="36" y="62"/>
                    <a:pt x="24" y="62"/>
                  </a:cubicBezTo>
                  <a:cubicBezTo>
                    <a:pt x="12" y="62"/>
                    <a:pt x="0" y="57"/>
                    <a:pt x="0" y="44"/>
                  </a:cubicBezTo>
                  <a:lnTo>
                    <a:pt x="1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2001" y="-389"/>
              <a:ext cx="104" cy="147"/>
            </a:xfrm>
            <a:custGeom>
              <a:avLst/>
              <a:gdLst>
                <a:gd name="T0" fmla="*/ 0 w 104"/>
                <a:gd name="T1" fmla="*/ 0 h 147"/>
                <a:gd name="T2" fmla="*/ 0 w 104"/>
                <a:gd name="T3" fmla="*/ 28 h 147"/>
                <a:gd name="T4" fmla="*/ 38 w 104"/>
                <a:gd name="T5" fmla="*/ 28 h 147"/>
                <a:gd name="T6" fmla="*/ 38 w 104"/>
                <a:gd name="T7" fmla="*/ 147 h 147"/>
                <a:gd name="T8" fmla="*/ 66 w 104"/>
                <a:gd name="T9" fmla="*/ 147 h 147"/>
                <a:gd name="T10" fmla="*/ 66 w 104"/>
                <a:gd name="T11" fmla="*/ 28 h 147"/>
                <a:gd name="T12" fmla="*/ 104 w 104"/>
                <a:gd name="T13" fmla="*/ 28 h 147"/>
                <a:gd name="T14" fmla="*/ 104 w 104"/>
                <a:gd name="T15" fmla="*/ 0 h 147"/>
                <a:gd name="T16" fmla="*/ 0 w 104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7">
                  <a:moveTo>
                    <a:pt x="0" y="0"/>
                  </a:moveTo>
                  <a:lnTo>
                    <a:pt x="0" y="28"/>
                  </a:lnTo>
                  <a:lnTo>
                    <a:pt x="38" y="28"/>
                  </a:lnTo>
                  <a:lnTo>
                    <a:pt x="38" y="147"/>
                  </a:lnTo>
                  <a:lnTo>
                    <a:pt x="66" y="147"/>
                  </a:lnTo>
                  <a:lnTo>
                    <a:pt x="66" y="28"/>
                  </a:lnTo>
                  <a:lnTo>
                    <a:pt x="104" y="28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2257" y="-391"/>
              <a:ext cx="119" cy="149"/>
            </a:xfrm>
            <a:custGeom>
              <a:avLst/>
              <a:gdLst>
                <a:gd name="T0" fmla="*/ 0 w 119"/>
                <a:gd name="T1" fmla="*/ 0 h 149"/>
                <a:gd name="T2" fmla="*/ 0 w 119"/>
                <a:gd name="T3" fmla="*/ 149 h 149"/>
                <a:gd name="T4" fmla="*/ 29 w 119"/>
                <a:gd name="T5" fmla="*/ 149 h 149"/>
                <a:gd name="T6" fmla="*/ 29 w 119"/>
                <a:gd name="T7" fmla="*/ 64 h 149"/>
                <a:gd name="T8" fmla="*/ 110 w 119"/>
                <a:gd name="T9" fmla="*/ 149 h 149"/>
                <a:gd name="T10" fmla="*/ 119 w 119"/>
                <a:gd name="T11" fmla="*/ 149 h 149"/>
                <a:gd name="T12" fmla="*/ 119 w 119"/>
                <a:gd name="T13" fmla="*/ 2 h 149"/>
                <a:gd name="T14" fmla="*/ 88 w 119"/>
                <a:gd name="T15" fmla="*/ 2 h 149"/>
                <a:gd name="T16" fmla="*/ 88 w 119"/>
                <a:gd name="T17" fmla="*/ 84 h 149"/>
                <a:gd name="T18" fmla="*/ 10 w 119"/>
                <a:gd name="T19" fmla="*/ 0 h 149"/>
                <a:gd name="T20" fmla="*/ 0 w 119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0" y="149"/>
                  </a:lnTo>
                  <a:lnTo>
                    <a:pt x="29" y="149"/>
                  </a:lnTo>
                  <a:lnTo>
                    <a:pt x="29" y="64"/>
                  </a:lnTo>
                  <a:lnTo>
                    <a:pt x="110" y="149"/>
                  </a:lnTo>
                  <a:lnTo>
                    <a:pt x="119" y="149"/>
                  </a:lnTo>
                  <a:lnTo>
                    <a:pt x="119" y="2"/>
                  </a:lnTo>
                  <a:lnTo>
                    <a:pt x="88" y="2"/>
                  </a:lnTo>
                  <a:lnTo>
                    <a:pt x="88" y="8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 userDrawn="1"/>
          </p:nvSpPr>
          <p:spPr bwMode="auto">
            <a:xfrm>
              <a:off x="2409" y="-389"/>
              <a:ext cx="121" cy="147"/>
            </a:xfrm>
            <a:custGeom>
              <a:avLst/>
              <a:gdLst>
                <a:gd name="T0" fmla="*/ 22 w 51"/>
                <a:gd name="T1" fmla="*/ 48 h 59"/>
                <a:gd name="T2" fmla="*/ 38 w 51"/>
                <a:gd name="T3" fmla="*/ 29 h 59"/>
                <a:gd name="T4" fmla="*/ 22 w 51"/>
                <a:gd name="T5" fmla="*/ 11 h 59"/>
                <a:gd name="T6" fmla="*/ 12 w 51"/>
                <a:gd name="T7" fmla="*/ 11 h 59"/>
                <a:gd name="T8" fmla="*/ 12 w 51"/>
                <a:gd name="T9" fmla="*/ 48 h 59"/>
                <a:gd name="T10" fmla="*/ 22 w 51"/>
                <a:gd name="T11" fmla="*/ 48 h 59"/>
                <a:gd name="T12" fmla="*/ 22 w 51"/>
                <a:gd name="T13" fmla="*/ 0 h 59"/>
                <a:gd name="T14" fmla="*/ 51 w 51"/>
                <a:gd name="T15" fmla="*/ 29 h 59"/>
                <a:gd name="T16" fmla="*/ 22 w 51"/>
                <a:gd name="T17" fmla="*/ 59 h 59"/>
                <a:gd name="T18" fmla="*/ 0 w 51"/>
                <a:gd name="T19" fmla="*/ 59 h 59"/>
                <a:gd name="T20" fmla="*/ 0 w 51"/>
                <a:gd name="T21" fmla="*/ 0 h 59"/>
                <a:gd name="T22" fmla="*/ 22 w 51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9">
                  <a:moveTo>
                    <a:pt x="22" y="48"/>
                  </a:moveTo>
                  <a:cubicBezTo>
                    <a:pt x="33" y="48"/>
                    <a:pt x="38" y="39"/>
                    <a:pt x="38" y="29"/>
                  </a:cubicBezTo>
                  <a:cubicBezTo>
                    <a:pt x="38" y="20"/>
                    <a:pt x="33" y="11"/>
                    <a:pt x="2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48"/>
                    <a:pt x="12" y="48"/>
                    <a:pt x="12" y="48"/>
                  </a:cubicBezTo>
                  <a:lnTo>
                    <a:pt x="22" y="48"/>
                  </a:lnTo>
                  <a:close/>
                  <a:moveTo>
                    <a:pt x="22" y="0"/>
                  </a:moveTo>
                  <a:cubicBezTo>
                    <a:pt x="41" y="0"/>
                    <a:pt x="51" y="14"/>
                    <a:pt x="51" y="29"/>
                  </a:cubicBezTo>
                  <a:cubicBezTo>
                    <a:pt x="51" y="44"/>
                    <a:pt x="41" y="59"/>
                    <a:pt x="2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 userDrawn="1"/>
          </p:nvSpPr>
          <p:spPr bwMode="auto">
            <a:xfrm>
              <a:off x="2537" y="-391"/>
              <a:ext cx="140" cy="149"/>
            </a:xfrm>
            <a:custGeom>
              <a:avLst/>
              <a:gdLst>
                <a:gd name="T0" fmla="*/ 72 w 140"/>
                <a:gd name="T1" fmla="*/ 27 h 149"/>
                <a:gd name="T2" fmla="*/ 100 w 140"/>
                <a:gd name="T3" fmla="*/ 97 h 149"/>
                <a:gd name="T4" fmla="*/ 41 w 140"/>
                <a:gd name="T5" fmla="*/ 97 h 149"/>
                <a:gd name="T6" fmla="*/ 72 w 140"/>
                <a:gd name="T7" fmla="*/ 27 h 149"/>
                <a:gd name="T8" fmla="*/ 67 w 140"/>
                <a:gd name="T9" fmla="*/ 0 h 149"/>
                <a:gd name="T10" fmla="*/ 0 w 140"/>
                <a:gd name="T11" fmla="*/ 146 h 149"/>
                <a:gd name="T12" fmla="*/ 0 w 140"/>
                <a:gd name="T13" fmla="*/ 149 h 149"/>
                <a:gd name="T14" fmla="*/ 19 w 140"/>
                <a:gd name="T15" fmla="*/ 149 h 149"/>
                <a:gd name="T16" fmla="*/ 36 w 140"/>
                <a:gd name="T17" fmla="*/ 111 h 149"/>
                <a:gd name="T18" fmla="*/ 107 w 140"/>
                <a:gd name="T19" fmla="*/ 111 h 149"/>
                <a:gd name="T20" fmla="*/ 124 w 140"/>
                <a:gd name="T21" fmla="*/ 149 h 149"/>
                <a:gd name="T22" fmla="*/ 140 w 140"/>
                <a:gd name="T23" fmla="*/ 149 h 149"/>
                <a:gd name="T24" fmla="*/ 140 w 140"/>
                <a:gd name="T25" fmla="*/ 146 h 149"/>
                <a:gd name="T26" fmla="*/ 74 w 140"/>
                <a:gd name="T27" fmla="*/ 0 h 149"/>
                <a:gd name="T28" fmla="*/ 67 w 140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49">
                  <a:moveTo>
                    <a:pt x="72" y="27"/>
                  </a:moveTo>
                  <a:lnTo>
                    <a:pt x="100" y="97"/>
                  </a:lnTo>
                  <a:lnTo>
                    <a:pt x="41" y="97"/>
                  </a:lnTo>
                  <a:lnTo>
                    <a:pt x="72" y="27"/>
                  </a:lnTo>
                  <a:close/>
                  <a:moveTo>
                    <a:pt x="67" y="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19" y="149"/>
                  </a:lnTo>
                  <a:lnTo>
                    <a:pt x="36" y="111"/>
                  </a:lnTo>
                  <a:lnTo>
                    <a:pt x="107" y="111"/>
                  </a:lnTo>
                  <a:lnTo>
                    <a:pt x="124" y="149"/>
                  </a:lnTo>
                  <a:lnTo>
                    <a:pt x="140" y="149"/>
                  </a:lnTo>
                  <a:lnTo>
                    <a:pt x="140" y="146"/>
                  </a:lnTo>
                  <a:lnTo>
                    <a:pt x="7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4" name="Freeform 24"/>
            <p:cNvSpPr>
              <a:spLocks/>
            </p:cNvSpPr>
            <p:nvPr userDrawn="1"/>
          </p:nvSpPr>
          <p:spPr bwMode="auto">
            <a:xfrm>
              <a:off x="2685" y="-391"/>
              <a:ext cx="140" cy="151"/>
            </a:xfrm>
            <a:custGeom>
              <a:avLst/>
              <a:gdLst>
                <a:gd name="T0" fmla="*/ 30 w 59"/>
                <a:gd name="T1" fmla="*/ 0 h 61"/>
                <a:gd name="T2" fmla="*/ 56 w 59"/>
                <a:gd name="T3" fmla="*/ 18 h 61"/>
                <a:gd name="T4" fmla="*/ 49 w 59"/>
                <a:gd name="T5" fmla="*/ 18 h 61"/>
                <a:gd name="T6" fmla="*/ 30 w 59"/>
                <a:gd name="T7" fmla="*/ 6 h 61"/>
                <a:gd name="T8" fmla="*/ 7 w 59"/>
                <a:gd name="T9" fmla="*/ 30 h 61"/>
                <a:gd name="T10" fmla="*/ 30 w 59"/>
                <a:gd name="T11" fmla="*/ 54 h 61"/>
                <a:gd name="T12" fmla="*/ 52 w 59"/>
                <a:gd name="T13" fmla="*/ 35 h 61"/>
                <a:gd name="T14" fmla="*/ 31 w 59"/>
                <a:gd name="T15" fmla="*/ 35 h 61"/>
                <a:gd name="T16" fmla="*/ 31 w 59"/>
                <a:gd name="T17" fmla="*/ 29 h 61"/>
                <a:gd name="T18" fmla="*/ 58 w 59"/>
                <a:gd name="T19" fmla="*/ 29 h 61"/>
                <a:gd name="T20" fmla="*/ 56 w 59"/>
                <a:gd name="T21" fmla="*/ 44 h 61"/>
                <a:gd name="T22" fmla="*/ 30 w 59"/>
                <a:gd name="T23" fmla="*/ 61 h 61"/>
                <a:gd name="T24" fmla="*/ 0 w 59"/>
                <a:gd name="T25" fmla="*/ 30 h 61"/>
                <a:gd name="T26" fmla="*/ 30 w 5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1">
                  <a:moveTo>
                    <a:pt x="30" y="0"/>
                  </a:moveTo>
                  <a:cubicBezTo>
                    <a:pt x="41" y="0"/>
                    <a:pt x="53" y="5"/>
                    <a:pt x="56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6" y="9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42" y="54"/>
                    <a:pt x="51" y="48"/>
                    <a:pt x="5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4"/>
                    <a:pt x="58" y="40"/>
                    <a:pt x="56" y="44"/>
                  </a:cubicBezTo>
                  <a:cubicBezTo>
                    <a:pt x="52" y="55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 userDrawn="1"/>
          </p:nvSpPr>
          <p:spPr bwMode="auto">
            <a:xfrm>
              <a:off x="2851" y="-389"/>
              <a:ext cx="83" cy="147"/>
            </a:xfrm>
            <a:custGeom>
              <a:avLst/>
              <a:gdLst>
                <a:gd name="T0" fmla="*/ 0 w 83"/>
                <a:gd name="T1" fmla="*/ 0 h 147"/>
                <a:gd name="T2" fmla="*/ 0 w 83"/>
                <a:gd name="T3" fmla="*/ 147 h 147"/>
                <a:gd name="T4" fmla="*/ 83 w 83"/>
                <a:gd name="T5" fmla="*/ 147 h 147"/>
                <a:gd name="T6" fmla="*/ 83 w 83"/>
                <a:gd name="T7" fmla="*/ 132 h 147"/>
                <a:gd name="T8" fmla="*/ 16 w 83"/>
                <a:gd name="T9" fmla="*/ 132 h 147"/>
                <a:gd name="T10" fmla="*/ 16 w 83"/>
                <a:gd name="T11" fmla="*/ 77 h 147"/>
                <a:gd name="T12" fmla="*/ 78 w 83"/>
                <a:gd name="T13" fmla="*/ 77 h 147"/>
                <a:gd name="T14" fmla="*/ 78 w 83"/>
                <a:gd name="T15" fmla="*/ 62 h 147"/>
                <a:gd name="T16" fmla="*/ 16 w 83"/>
                <a:gd name="T17" fmla="*/ 62 h 147"/>
                <a:gd name="T18" fmla="*/ 16 w 83"/>
                <a:gd name="T19" fmla="*/ 15 h 147"/>
                <a:gd name="T20" fmla="*/ 80 w 83"/>
                <a:gd name="T21" fmla="*/ 15 h 147"/>
                <a:gd name="T22" fmla="*/ 80 w 83"/>
                <a:gd name="T23" fmla="*/ 0 h 147"/>
                <a:gd name="T24" fmla="*/ 0 w 83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7">
                  <a:moveTo>
                    <a:pt x="0" y="0"/>
                  </a:moveTo>
                  <a:lnTo>
                    <a:pt x="0" y="147"/>
                  </a:lnTo>
                  <a:lnTo>
                    <a:pt x="83" y="147"/>
                  </a:lnTo>
                  <a:lnTo>
                    <a:pt x="83" y="132"/>
                  </a:lnTo>
                  <a:lnTo>
                    <a:pt x="16" y="132"/>
                  </a:lnTo>
                  <a:lnTo>
                    <a:pt x="16" y="77"/>
                  </a:lnTo>
                  <a:lnTo>
                    <a:pt x="78" y="77"/>
                  </a:lnTo>
                  <a:lnTo>
                    <a:pt x="78" y="62"/>
                  </a:lnTo>
                  <a:lnTo>
                    <a:pt x="16" y="62"/>
                  </a:lnTo>
                  <a:lnTo>
                    <a:pt x="16" y="15"/>
                  </a:lnTo>
                  <a:lnTo>
                    <a:pt x="80" y="15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auto">
            <a:xfrm>
              <a:off x="2965" y="-391"/>
              <a:ext cx="114" cy="149"/>
            </a:xfrm>
            <a:custGeom>
              <a:avLst/>
              <a:gdLst>
                <a:gd name="T0" fmla="*/ 0 w 114"/>
                <a:gd name="T1" fmla="*/ 0 h 149"/>
                <a:gd name="T2" fmla="*/ 0 w 114"/>
                <a:gd name="T3" fmla="*/ 149 h 149"/>
                <a:gd name="T4" fmla="*/ 16 w 114"/>
                <a:gd name="T5" fmla="*/ 149 h 149"/>
                <a:gd name="T6" fmla="*/ 16 w 114"/>
                <a:gd name="T7" fmla="*/ 77 h 149"/>
                <a:gd name="T8" fmla="*/ 16 w 114"/>
                <a:gd name="T9" fmla="*/ 37 h 149"/>
                <a:gd name="T10" fmla="*/ 106 w 114"/>
                <a:gd name="T11" fmla="*/ 149 h 149"/>
                <a:gd name="T12" fmla="*/ 114 w 114"/>
                <a:gd name="T13" fmla="*/ 149 h 149"/>
                <a:gd name="T14" fmla="*/ 114 w 114"/>
                <a:gd name="T15" fmla="*/ 2 h 149"/>
                <a:gd name="T16" fmla="*/ 97 w 114"/>
                <a:gd name="T17" fmla="*/ 2 h 149"/>
                <a:gd name="T18" fmla="*/ 97 w 114"/>
                <a:gd name="T19" fmla="*/ 69 h 149"/>
                <a:gd name="T20" fmla="*/ 97 w 114"/>
                <a:gd name="T21" fmla="*/ 114 h 149"/>
                <a:gd name="T22" fmla="*/ 7 w 114"/>
                <a:gd name="T23" fmla="*/ 0 h 149"/>
                <a:gd name="T24" fmla="*/ 0 w 114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49">
                  <a:moveTo>
                    <a:pt x="0" y="0"/>
                  </a:moveTo>
                  <a:lnTo>
                    <a:pt x="0" y="149"/>
                  </a:lnTo>
                  <a:lnTo>
                    <a:pt x="16" y="149"/>
                  </a:lnTo>
                  <a:lnTo>
                    <a:pt x="16" y="77"/>
                  </a:lnTo>
                  <a:lnTo>
                    <a:pt x="16" y="37"/>
                  </a:lnTo>
                  <a:lnTo>
                    <a:pt x="106" y="149"/>
                  </a:lnTo>
                  <a:lnTo>
                    <a:pt x="114" y="149"/>
                  </a:lnTo>
                  <a:lnTo>
                    <a:pt x="114" y="2"/>
                  </a:lnTo>
                  <a:lnTo>
                    <a:pt x="97" y="2"/>
                  </a:lnTo>
                  <a:lnTo>
                    <a:pt x="97" y="69"/>
                  </a:lnTo>
                  <a:lnTo>
                    <a:pt x="97" y="114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auto">
            <a:xfrm>
              <a:off x="3107" y="-391"/>
              <a:ext cx="135" cy="151"/>
            </a:xfrm>
            <a:custGeom>
              <a:avLst/>
              <a:gdLst>
                <a:gd name="T0" fmla="*/ 30 w 57"/>
                <a:gd name="T1" fmla="*/ 0 h 61"/>
                <a:gd name="T2" fmla="*/ 56 w 57"/>
                <a:gd name="T3" fmla="*/ 19 h 61"/>
                <a:gd name="T4" fmla="*/ 50 w 57"/>
                <a:gd name="T5" fmla="*/ 19 h 61"/>
                <a:gd name="T6" fmla="*/ 30 w 57"/>
                <a:gd name="T7" fmla="*/ 6 h 61"/>
                <a:gd name="T8" fmla="*/ 7 w 57"/>
                <a:gd name="T9" fmla="*/ 30 h 61"/>
                <a:gd name="T10" fmla="*/ 30 w 57"/>
                <a:gd name="T11" fmla="*/ 54 h 61"/>
                <a:gd name="T12" fmla="*/ 50 w 57"/>
                <a:gd name="T13" fmla="*/ 41 h 61"/>
                <a:gd name="T14" fmla="*/ 57 w 57"/>
                <a:gd name="T15" fmla="*/ 41 h 61"/>
                <a:gd name="T16" fmla="*/ 30 w 57"/>
                <a:gd name="T17" fmla="*/ 61 h 61"/>
                <a:gd name="T18" fmla="*/ 0 w 57"/>
                <a:gd name="T19" fmla="*/ 30 h 61"/>
                <a:gd name="T20" fmla="*/ 30 w 57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1">
                  <a:moveTo>
                    <a:pt x="30" y="0"/>
                  </a:moveTo>
                  <a:cubicBezTo>
                    <a:pt x="41" y="0"/>
                    <a:pt x="53" y="6"/>
                    <a:pt x="56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10"/>
                    <a:pt x="39" y="6"/>
                    <a:pt x="30" y="6"/>
                  </a:cubicBezTo>
                  <a:cubicBezTo>
                    <a:pt x="16" y="6"/>
                    <a:pt x="7" y="17"/>
                    <a:pt x="7" y="30"/>
                  </a:cubicBezTo>
                  <a:cubicBezTo>
                    <a:pt x="7" y="44"/>
                    <a:pt x="16" y="54"/>
                    <a:pt x="30" y="54"/>
                  </a:cubicBezTo>
                  <a:cubicBezTo>
                    <a:pt x="39" y="54"/>
                    <a:pt x="47" y="50"/>
                    <a:pt x="5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3" y="54"/>
                    <a:pt x="42" y="61"/>
                    <a:pt x="30" y="61"/>
                  </a:cubicBezTo>
                  <a:cubicBezTo>
                    <a:pt x="13" y="61"/>
                    <a:pt x="0" y="49"/>
                    <a:pt x="0" y="30"/>
                  </a:cubicBezTo>
                  <a:cubicBezTo>
                    <a:pt x="0" y="12"/>
                    <a:pt x="13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 userDrawn="1"/>
          </p:nvSpPr>
          <p:spPr bwMode="auto">
            <a:xfrm>
              <a:off x="3249" y="-389"/>
              <a:ext cx="119" cy="147"/>
            </a:xfrm>
            <a:custGeom>
              <a:avLst/>
              <a:gdLst>
                <a:gd name="T0" fmla="*/ 102 w 119"/>
                <a:gd name="T1" fmla="*/ 0 h 147"/>
                <a:gd name="T2" fmla="*/ 81 w 119"/>
                <a:gd name="T3" fmla="*/ 35 h 147"/>
                <a:gd name="T4" fmla="*/ 62 w 119"/>
                <a:gd name="T5" fmla="*/ 70 h 147"/>
                <a:gd name="T6" fmla="*/ 60 w 119"/>
                <a:gd name="T7" fmla="*/ 70 h 147"/>
                <a:gd name="T8" fmla="*/ 41 w 119"/>
                <a:gd name="T9" fmla="*/ 33 h 147"/>
                <a:gd name="T10" fmla="*/ 19 w 119"/>
                <a:gd name="T11" fmla="*/ 0 h 147"/>
                <a:gd name="T12" fmla="*/ 0 w 119"/>
                <a:gd name="T13" fmla="*/ 0 h 147"/>
                <a:gd name="T14" fmla="*/ 0 w 119"/>
                <a:gd name="T15" fmla="*/ 3 h 147"/>
                <a:gd name="T16" fmla="*/ 53 w 119"/>
                <a:gd name="T17" fmla="*/ 87 h 147"/>
                <a:gd name="T18" fmla="*/ 53 w 119"/>
                <a:gd name="T19" fmla="*/ 147 h 147"/>
                <a:gd name="T20" fmla="*/ 69 w 119"/>
                <a:gd name="T21" fmla="*/ 147 h 147"/>
                <a:gd name="T22" fmla="*/ 69 w 119"/>
                <a:gd name="T23" fmla="*/ 87 h 147"/>
                <a:gd name="T24" fmla="*/ 119 w 119"/>
                <a:gd name="T25" fmla="*/ 3 h 147"/>
                <a:gd name="T26" fmla="*/ 119 w 119"/>
                <a:gd name="T27" fmla="*/ 0 h 147"/>
                <a:gd name="T28" fmla="*/ 102 w 119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47">
                  <a:moveTo>
                    <a:pt x="102" y="0"/>
                  </a:moveTo>
                  <a:lnTo>
                    <a:pt x="81" y="35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41" y="3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3" y="87"/>
                  </a:lnTo>
                  <a:lnTo>
                    <a:pt x="53" y="147"/>
                  </a:lnTo>
                  <a:lnTo>
                    <a:pt x="69" y="147"/>
                  </a:lnTo>
                  <a:lnTo>
                    <a:pt x="69" y="8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2098" y="-391"/>
              <a:ext cx="143" cy="149"/>
            </a:xfrm>
            <a:custGeom>
              <a:avLst/>
              <a:gdLst>
                <a:gd name="T0" fmla="*/ 64 w 143"/>
                <a:gd name="T1" fmla="*/ 0 h 149"/>
                <a:gd name="T2" fmla="*/ 0 w 143"/>
                <a:gd name="T3" fmla="*/ 144 h 149"/>
                <a:gd name="T4" fmla="*/ 0 w 143"/>
                <a:gd name="T5" fmla="*/ 149 h 149"/>
                <a:gd name="T6" fmla="*/ 31 w 143"/>
                <a:gd name="T7" fmla="*/ 149 h 149"/>
                <a:gd name="T8" fmla="*/ 72 w 143"/>
                <a:gd name="T9" fmla="*/ 49 h 149"/>
                <a:gd name="T10" fmla="*/ 112 w 143"/>
                <a:gd name="T11" fmla="*/ 149 h 149"/>
                <a:gd name="T12" fmla="*/ 143 w 143"/>
                <a:gd name="T13" fmla="*/ 149 h 149"/>
                <a:gd name="T14" fmla="*/ 143 w 143"/>
                <a:gd name="T15" fmla="*/ 144 h 149"/>
                <a:gd name="T16" fmla="*/ 79 w 143"/>
                <a:gd name="T17" fmla="*/ 0 h 149"/>
                <a:gd name="T18" fmla="*/ 64 w 143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9">
                  <a:moveTo>
                    <a:pt x="64" y="0"/>
                  </a:moveTo>
                  <a:lnTo>
                    <a:pt x="0" y="144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72" y="49"/>
                  </a:lnTo>
                  <a:lnTo>
                    <a:pt x="112" y="149"/>
                  </a:lnTo>
                  <a:lnTo>
                    <a:pt x="143" y="149"/>
                  </a:lnTo>
                  <a:lnTo>
                    <a:pt x="143" y="144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00">
                <a:solidFill>
                  <a:schemeClr val="tx2"/>
                </a:solidFill>
              </a:endParaRPr>
            </a:p>
          </p:txBody>
        </p:sp>
      </p:grpSp>
      <p:sp>
        <p:nvSpPr>
          <p:cNvPr id="20" name="Freeform 19"/>
          <p:cNvSpPr/>
          <p:nvPr userDrawn="1"/>
        </p:nvSpPr>
        <p:spPr>
          <a:xfrm>
            <a:off x="0" y="1"/>
            <a:ext cx="13442950" cy="7561263"/>
          </a:xfrm>
          <a:custGeom>
            <a:avLst/>
            <a:gdLst>
              <a:gd name="connsiteX0" fmla="*/ 180700 w 10693400"/>
              <a:gd name="connsiteY0" fmla="*/ 181263 h 7561263"/>
              <a:gd name="connsiteX1" fmla="*/ 180700 w 10693400"/>
              <a:gd name="connsiteY1" fmla="*/ 7381263 h 7561263"/>
              <a:gd name="connsiteX2" fmla="*/ 10512700 w 10693400"/>
              <a:gd name="connsiteY2" fmla="*/ 7381263 h 7561263"/>
              <a:gd name="connsiteX3" fmla="*/ 10512700 w 10693400"/>
              <a:gd name="connsiteY3" fmla="*/ 181263 h 7561263"/>
              <a:gd name="connsiteX4" fmla="*/ 0 w 10693400"/>
              <a:gd name="connsiteY4" fmla="*/ 0 h 7561263"/>
              <a:gd name="connsiteX5" fmla="*/ 10693400 w 10693400"/>
              <a:gd name="connsiteY5" fmla="*/ 0 h 7561263"/>
              <a:gd name="connsiteX6" fmla="*/ 10693400 w 10693400"/>
              <a:gd name="connsiteY6" fmla="*/ 7561263 h 7561263"/>
              <a:gd name="connsiteX7" fmla="*/ 0 w 10693400"/>
              <a:gd name="connsiteY7" fmla="*/ 7561263 h 756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00" h="7561263">
                <a:moveTo>
                  <a:pt x="180700" y="181263"/>
                </a:moveTo>
                <a:lnTo>
                  <a:pt x="180700" y="7381263"/>
                </a:lnTo>
                <a:lnTo>
                  <a:pt x="10512700" y="7381263"/>
                </a:lnTo>
                <a:lnTo>
                  <a:pt x="10512700" y="181263"/>
                </a:lnTo>
                <a:close/>
                <a:moveTo>
                  <a:pt x="0" y="0"/>
                </a:moveTo>
                <a:lnTo>
                  <a:pt x="10693400" y="0"/>
                </a:lnTo>
                <a:lnTo>
                  <a:pt x="10693400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21475" y="0"/>
            <a:ext cx="0" cy="7416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4094" y="1764000"/>
            <a:ext cx="7014762" cy="3672486"/>
          </a:xfrm>
          <a:solidFill>
            <a:schemeClr val="accent1"/>
          </a:solidFill>
        </p:spPr>
        <p:txBody>
          <a:bodyPr tIns="648000" bIns="828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cap="all" spc="350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600"/>
              </a:spcBef>
              <a:spcAft>
                <a:spcPts val="2000"/>
              </a:spcAft>
              <a:buNone/>
              <a:defRPr sz="1000" b="1" cap="all" spc="150" baseline="0">
                <a:solidFill>
                  <a:schemeClr val="tx2"/>
                </a:solidFill>
              </a:defRPr>
            </a:lvl2pPr>
            <a:lvl3pPr marL="0" indent="0" algn="ctr">
              <a:spcBef>
                <a:spcPts val="1500"/>
              </a:spcBef>
              <a:buNone/>
              <a:defRPr sz="1300">
                <a:solidFill>
                  <a:schemeClr val="bg1"/>
                </a:solidFill>
                <a:latin typeface="+mj-lt"/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 (section title)</a:t>
            </a:r>
          </a:p>
          <a:p>
            <a:pPr lvl="1"/>
            <a:r>
              <a:rPr lang="en-US"/>
              <a:t>Level 2 (section number)</a:t>
            </a:r>
          </a:p>
          <a:p>
            <a:pPr lvl="2"/>
            <a:r>
              <a:rPr lang="en-US"/>
              <a:t>Level 3 (section description/subtitle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947953" y="7561263"/>
            <a:ext cx="5773523" cy="9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23188" y="7503308"/>
            <a:ext cx="324764" cy="295911"/>
          </a:xfr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17B7863-DFF3-4F39-83A2-3C62F44E15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924283" y="-174595"/>
            <a:ext cx="9594385" cy="174595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ctr">
              <a:lnSpc>
                <a:spcPct val="121000"/>
              </a:lnSpc>
              <a:spcBef>
                <a:spcPts val="850"/>
              </a:spcBef>
            </a:pPr>
            <a:r>
              <a:rPr lang="en-GB" sz="800" spc="20"/>
              <a:t>Change slide background to change colour. Change main text box fill to match (and</a:t>
            </a:r>
            <a:r>
              <a:rPr lang="en-GB" sz="800" spc="20" baseline="0"/>
              <a:t> split vertical line).</a:t>
            </a:r>
            <a:endParaRPr lang="en-GB" sz="800" spc="2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0387" y="5953850"/>
            <a:ext cx="3367604" cy="923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CALL: </a:t>
            </a:r>
            <a:r>
              <a:rPr lang="en-GB" sz="1000" b="1" cap="all" spc="60" baseline="0">
                <a:solidFill>
                  <a:schemeClr val="bg1"/>
                </a:solidFill>
              </a:rPr>
              <a:t>+44 (0)20 3696 5800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EMAIL: </a:t>
            </a:r>
            <a:r>
              <a:rPr lang="en-GB" sz="1000" b="1" cap="all" spc="60" baseline="0">
                <a:solidFill>
                  <a:schemeClr val="bg1"/>
                </a:solidFill>
              </a:rPr>
              <a:t>ask@standagency.com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FOLLOW: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/>
              <a:t>INSTAGRAM: </a:t>
            </a:r>
            <a:r>
              <a:rPr lang="en-GB" sz="1000" b="1" cap="all" spc="60" baseline="0">
                <a:solidFill>
                  <a:schemeClr val="bg1"/>
                </a:solidFill>
              </a:rPr>
              <a:t>@standsnaps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000" b="1" cap="all" spc="60" baseline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000" b="1" cap="all" spc="60" baseline="0">
                <a:solidFill>
                  <a:schemeClr val="bg1"/>
                </a:solidFill>
              </a:rPr>
              <a:t>STANDAGENCY.COM</a:t>
            </a:r>
          </a:p>
        </p:txBody>
      </p:sp>
    </p:spTree>
    <p:extLst>
      <p:ext uri="{BB962C8B-B14F-4D97-AF65-F5344CB8AC3E}">
        <p14:creationId xmlns:p14="http://schemas.microsoft.com/office/powerpoint/2010/main" val="37804360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ents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6774547" y="589248"/>
            <a:ext cx="6099635" cy="1596705"/>
          </a:xfrm>
          <a:prstGeom prst="rect">
            <a:avLst/>
          </a:prstGeom>
          <a:solidFill>
            <a:srgbClr val="282828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98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86" name="CONTENTS"/>
          <p:cNvSpPr txBox="1">
            <a:spLocks noGrp="1"/>
          </p:cNvSpPr>
          <p:nvPr>
            <p:ph type="body" sz="quarter" idx="21"/>
          </p:nvPr>
        </p:nvSpPr>
        <p:spPr>
          <a:xfrm>
            <a:off x="2878876" y="848510"/>
            <a:ext cx="13890979" cy="11104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616">
                <a:solidFill>
                  <a:srgbClr val="D9D9D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Pellentesque eu, pretium quis"/>
          <p:cNvSpPr txBox="1">
            <a:spLocks noGrp="1"/>
          </p:cNvSpPr>
          <p:nvPr>
            <p:ph type="body" sz="quarter" idx="22"/>
          </p:nvPr>
        </p:nvSpPr>
        <p:spPr>
          <a:xfrm>
            <a:off x="2856281" y="3070013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ellentesque eu, pretium quis"/>
          <p:cNvSpPr txBox="1">
            <a:spLocks noGrp="1"/>
          </p:cNvSpPr>
          <p:nvPr>
            <p:ph type="body" sz="quarter" idx="23"/>
          </p:nvPr>
        </p:nvSpPr>
        <p:spPr>
          <a:xfrm>
            <a:off x="2856281" y="36581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Pellentesque eu, pretium quis"/>
          <p:cNvSpPr txBox="1">
            <a:spLocks noGrp="1"/>
          </p:cNvSpPr>
          <p:nvPr>
            <p:ph type="body" sz="quarter" idx="24"/>
          </p:nvPr>
        </p:nvSpPr>
        <p:spPr>
          <a:xfrm>
            <a:off x="2856281" y="4246209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Pellentesque eu, pretium quis"/>
          <p:cNvSpPr txBox="1">
            <a:spLocks noGrp="1"/>
          </p:cNvSpPr>
          <p:nvPr>
            <p:ph type="body" sz="quarter" idx="25"/>
          </p:nvPr>
        </p:nvSpPr>
        <p:spPr>
          <a:xfrm>
            <a:off x="2856281" y="4834307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Pellentesque eu, pretium quis"/>
          <p:cNvSpPr txBox="1">
            <a:spLocks noGrp="1"/>
          </p:cNvSpPr>
          <p:nvPr>
            <p:ph type="body" sz="quarter" idx="26"/>
          </p:nvPr>
        </p:nvSpPr>
        <p:spPr>
          <a:xfrm>
            <a:off x="2856281" y="5375311"/>
            <a:ext cx="6026670" cy="4316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01"/>
          <p:cNvSpPr txBox="1"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03-09"/>
          <p:cNvSpPr txBox="1"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10-15"/>
          <p:cNvSpPr txBox="1">
            <a:spLocks noGrp="1"/>
          </p:cNvSpPr>
          <p:nvPr>
            <p:ph type="body" sz="quarter" idx="29"/>
          </p:nvPr>
        </p:nvSpPr>
        <p:spPr>
          <a:xfrm>
            <a:off x="1273934" y="4246209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12-20"/>
          <p:cNvSpPr txBox="1">
            <a:spLocks noGrp="1"/>
          </p:cNvSpPr>
          <p:nvPr>
            <p:ph type="body" sz="quarter" idx="30"/>
          </p:nvPr>
        </p:nvSpPr>
        <p:spPr>
          <a:xfrm>
            <a:off x="1273934" y="4834307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22-31"/>
          <p:cNvSpPr txBox="1">
            <a:spLocks noGrp="1"/>
          </p:cNvSpPr>
          <p:nvPr>
            <p:ph type="body" sz="quarter" idx="31"/>
          </p:nvPr>
        </p:nvSpPr>
        <p:spPr>
          <a:xfrm>
            <a:off x="1273934" y="5375311"/>
            <a:ext cx="916310" cy="28069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252054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D9D9D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8243-6BFF-ACA2-1D3F-4F7360769B7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310563" y="8477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200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075-9702-A040-AF1D-DFCA0858A705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4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7987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3"/>
            <a:ext cx="10082213" cy="182555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97" indent="0" algn="ctr">
              <a:buNone/>
              <a:defRPr sz="2205"/>
            </a:lvl2pPr>
            <a:lvl3pPr marL="1008195" indent="0" algn="ctr">
              <a:buNone/>
              <a:defRPr sz="1985"/>
            </a:lvl3pPr>
            <a:lvl4pPr marL="1512292" indent="0" algn="ctr">
              <a:buNone/>
              <a:defRPr sz="1764"/>
            </a:lvl4pPr>
            <a:lvl5pPr marL="2016389" indent="0" algn="ctr">
              <a:buNone/>
              <a:defRPr sz="1764"/>
            </a:lvl5pPr>
            <a:lvl6pPr marL="2520486" indent="0" algn="ctr">
              <a:buNone/>
              <a:defRPr sz="1764"/>
            </a:lvl6pPr>
            <a:lvl7pPr marL="3024584" indent="0" algn="ctr">
              <a:buNone/>
              <a:defRPr sz="1764"/>
            </a:lvl7pPr>
            <a:lvl8pPr marL="3528681" indent="0" algn="ctr">
              <a:buNone/>
              <a:defRPr sz="1764"/>
            </a:lvl8pPr>
            <a:lvl9pPr marL="4032778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EA3C-BD16-0D4D-91E2-98C3EF988D1F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90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D075-9702-A040-AF1D-DFCA0858A705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2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2" y="1885067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2" y="5060097"/>
            <a:ext cx="11594544" cy="1654025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9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9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29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3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4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58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6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7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930B-1CD8-2C40-B683-A8358848401D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7A7D-0B64-2944-9B29-8E52AD65E459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72149" y="301051"/>
            <a:ext cx="4422642" cy="128121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5255820" y="301054"/>
            <a:ext cx="7514983" cy="645332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72149" y="1582268"/>
            <a:ext cx="4422642" cy="51721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30806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2"/>
            <a:ext cx="5686997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4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97" indent="0">
              <a:buNone/>
              <a:defRPr sz="2205" b="1"/>
            </a:lvl2pPr>
            <a:lvl3pPr marL="1008195" indent="0">
              <a:buNone/>
              <a:defRPr sz="1985" b="1"/>
            </a:lvl3pPr>
            <a:lvl4pPr marL="1512292" indent="0">
              <a:buNone/>
              <a:defRPr sz="1764" b="1"/>
            </a:lvl4pPr>
            <a:lvl5pPr marL="2016389" indent="0">
              <a:buNone/>
              <a:defRPr sz="1764" b="1"/>
            </a:lvl5pPr>
            <a:lvl6pPr marL="2520486" indent="0">
              <a:buNone/>
              <a:defRPr sz="1764" b="1"/>
            </a:lvl6pPr>
            <a:lvl7pPr marL="3024584" indent="0">
              <a:buNone/>
              <a:defRPr sz="1764" b="1"/>
            </a:lvl7pPr>
            <a:lvl8pPr marL="3528681" indent="0">
              <a:buNone/>
              <a:defRPr sz="1764" b="1"/>
            </a:lvl8pPr>
            <a:lvl9pPr marL="4032778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4" y="2761962"/>
            <a:ext cx="5715005" cy="40624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F42-11F3-7F49-B419-4558DEE55A16}" type="datetime1">
              <a:rPr lang="en-GB" smtClean="0"/>
              <a:t>04/06/2025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09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CEFD-9DD0-F449-A125-2D8B4EF49002}" type="datetime1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9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0AC5-E457-A942-8C70-09E5D90EDD5A}" type="datetime1">
              <a:rPr lang="en-GB" smtClean="0"/>
              <a:t>04/06/2025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5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3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769-A6BA-3A40-A71A-9C79BA25E756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5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3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97" indent="0">
              <a:buNone/>
              <a:defRPr sz="3087"/>
            </a:lvl2pPr>
            <a:lvl3pPr marL="1008195" indent="0">
              <a:buNone/>
              <a:defRPr sz="2646"/>
            </a:lvl3pPr>
            <a:lvl4pPr marL="1512292" indent="0">
              <a:buNone/>
              <a:defRPr sz="2205"/>
            </a:lvl4pPr>
            <a:lvl5pPr marL="2016389" indent="0">
              <a:buNone/>
              <a:defRPr sz="2205"/>
            </a:lvl5pPr>
            <a:lvl6pPr marL="2520486" indent="0">
              <a:buNone/>
              <a:defRPr sz="2205"/>
            </a:lvl6pPr>
            <a:lvl7pPr marL="3024584" indent="0">
              <a:buNone/>
              <a:defRPr sz="2205"/>
            </a:lvl7pPr>
            <a:lvl8pPr marL="3528681" indent="0">
              <a:buNone/>
              <a:defRPr sz="2205"/>
            </a:lvl8pPr>
            <a:lvl9pPr marL="4032778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97" indent="0">
              <a:buNone/>
              <a:defRPr sz="1544"/>
            </a:lvl2pPr>
            <a:lvl3pPr marL="1008195" indent="0">
              <a:buNone/>
              <a:defRPr sz="1323"/>
            </a:lvl3pPr>
            <a:lvl4pPr marL="1512292" indent="0">
              <a:buNone/>
              <a:defRPr sz="1103"/>
            </a:lvl4pPr>
            <a:lvl5pPr marL="2016389" indent="0">
              <a:buNone/>
              <a:defRPr sz="1103"/>
            </a:lvl5pPr>
            <a:lvl6pPr marL="2520486" indent="0">
              <a:buNone/>
              <a:defRPr sz="1103"/>
            </a:lvl6pPr>
            <a:lvl7pPr marL="3024584" indent="0">
              <a:buNone/>
              <a:defRPr sz="1103"/>
            </a:lvl7pPr>
            <a:lvl8pPr marL="3528681" indent="0">
              <a:buNone/>
              <a:defRPr sz="1103"/>
            </a:lvl8pPr>
            <a:lvl9pPr marL="4032778" indent="0">
              <a:buNone/>
              <a:defRPr sz="110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A27-4AB0-1B41-A1F5-3FF3AA461C04}" type="datetime1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025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1C26-0635-1F42-A03D-215ADFC27AB2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6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2" y="402568"/>
            <a:ext cx="2898636" cy="6407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4" y="402568"/>
            <a:ext cx="8527871" cy="6407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1302-5D7C-A848-A3A2-DA0F47C9573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7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01"/>
          <p:cNvSpPr txBox="1">
            <a:spLocks noGrp="1"/>
          </p:cNvSpPr>
          <p:nvPr>
            <p:ph type="body" sz="quarter" idx="21"/>
          </p:nvPr>
        </p:nvSpPr>
        <p:spPr>
          <a:xfrm>
            <a:off x="-1022297" y="7036004"/>
            <a:ext cx="2828018" cy="30457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79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3" name="YOUTH MUSIC"/>
          <p:cNvSpPr txBox="1">
            <a:spLocks noGrp="1"/>
          </p:cNvSpPr>
          <p:nvPr>
            <p:ph type="body" sz="quarter" idx="22"/>
          </p:nvPr>
        </p:nvSpPr>
        <p:spPr>
          <a:xfrm>
            <a:off x="11193854" y="7040332"/>
            <a:ext cx="2715807" cy="29591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323">
                <a:solidFill>
                  <a:srgbClr val="D9D9D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4" name="Header Here…"/>
          <p:cNvSpPr txBox="1">
            <a:spLocks noGrp="1"/>
          </p:cNvSpPr>
          <p:nvPr>
            <p:ph type="body" sz="half" idx="23"/>
          </p:nvPr>
        </p:nvSpPr>
        <p:spPr>
          <a:xfrm>
            <a:off x="691847" y="1400234"/>
            <a:ext cx="730630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Click to edit Master text styles</a:t>
            </a:r>
          </a:p>
          <a:p>
            <a:pPr marL="0" lvl="1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Second level</a:t>
            </a:r>
          </a:p>
          <a:p>
            <a:pPr marL="0" lvl="2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Third level</a:t>
            </a:r>
          </a:p>
          <a:p>
            <a:pPr marL="0" lvl="3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Fourth level</a:t>
            </a:r>
          </a:p>
          <a:p>
            <a:pPr marL="0" lvl="4" indent="0" defTabSz="252049">
              <a:lnSpc>
                <a:spcPct val="100000"/>
              </a:lnSpc>
              <a:spcBef>
                <a:spcPts val="0"/>
              </a:spcBef>
              <a:buSzTx/>
              <a:buNone/>
              <a:defRPr sz="4000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/>
              <a:t>Fifth level</a:t>
            </a: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9276876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6" name="Rectangle"/>
          <p:cNvSpPr/>
          <p:nvPr/>
        </p:nvSpPr>
        <p:spPr>
          <a:xfrm>
            <a:off x="8885770" y="-161227"/>
            <a:ext cx="97722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7" name="Rectangle"/>
          <p:cNvSpPr/>
          <p:nvPr/>
        </p:nvSpPr>
        <p:spPr>
          <a:xfrm>
            <a:off x="9081323" y="-161227"/>
            <a:ext cx="97720" cy="7883717"/>
          </a:xfrm>
          <a:prstGeom prst="rect">
            <a:avLst/>
          </a:prstGeom>
          <a:solidFill>
            <a:srgbClr val="E6F750"/>
          </a:solidFill>
          <a:ln w="12700">
            <a:miter lim="400000"/>
          </a:ln>
        </p:spPr>
        <p:txBody>
          <a:bodyPr lIns="28005" tIns="28005" rIns="28005" bIns="28005" anchor="ctr"/>
          <a:lstStyle/>
          <a:p>
            <a:pPr defTabSz="45508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764" b="0" i="0" dirty="0">
              <a:latin typeface="Montserrat" pitchFamily="2" charset="77"/>
            </a:endParaRPr>
          </a:p>
        </p:txBody>
      </p:sp>
      <p:sp>
        <p:nvSpPr>
          <p:cNvPr id="278" name="“Donec quam felis, ultricies nec, pellentesque eu, pretium quis, sem. Nulla consequat massa quis enim. “"/>
          <p:cNvSpPr txBox="1">
            <a:spLocks noGrp="1"/>
          </p:cNvSpPr>
          <p:nvPr>
            <p:ph type="body" sz="quarter" idx="24"/>
          </p:nvPr>
        </p:nvSpPr>
        <p:spPr>
          <a:xfrm>
            <a:off x="9871107" y="3203757"/>
            <a:ext cx="2728964" cy="115374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252049">
              <a:lnSpc>
                <a:spcPct val="100000"/>
              </a:lnSpc>
              <a:spcBef>
                <a:spcPts val="0"/>
              </a:spcBef>
              <a:buSzTx/>
              <a:buNone/>
              <a:defRPr sz="2205">
                <a:solidFill>
                  <a:srgbClr val="EB5D3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4865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634912" y="5292885"/>
            <a:ext cx="8065773" cy="624858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634912" y="675613"/>
            <a:ext cx="8065773" cy="45367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34912" y="5917739"/>
            <a:ext cx="8065773" cy="887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31"/>
              </a:spcBef>
              <a:buSzTx/>
              <a:buFontTx/>
              <a:buNone/>
              <a:defRPr sz="1544"/>
            </a:lvl1pPr>
            <a:lvl2pPr marL="0" indent="0">
              <a:spcBef>
                <a:spcPts val="331"/>
              </a:spcBef>
              <a:buSzTx/>
              <a:buFontTx/>
              <a:buNone/>
              <a:defRPr sz="1544"/>
            </a:lvl2pPr>
            <a:lvl3pPr marL="0" indent="0">
              <a:spcBef>
                <a:spcPts val="331"/>
              </a:spcBef>
              <a:buSzTx/>
              <a:buFontTx/>
              <a:buNone/>
              <a:defRPr sz="1544"/>
            </a:lvl3pPr>
            <a:lvl4pPr marL="0" indent="0">
              <a:spcBef>
                <a:spcPts val="331"/>
              </a:spcBef>
              <a:buSzTx/>
              <a:buFontTx/>
              <a:buNone/>
              <a:defRPr sz="1544"/>
            </a:lvl4pPr>
            <a:lvl5pPr marL="0" indent="0">
              <a:spcBef>
                <a:spcPts val="331"/>
              </a:spcBef>
              <a:buSzTx/>
              <a:buFontTx/>
              <a:buNone/>
              <a:defRPr sz="154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514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806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719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C605-4074-4B94-A3C0-72E8290266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890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271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andfirst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952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548" y="2381250"/>
            <a:ext cx="5548451" cy="4279900"/>
          </a:xfrm>
        </p:spPr>
        <p:txBody>
          <a:bodyPr/>
          <a:lstStyle>
            <a:lvl1pPr>
              <a:lnSpc>
                <a:spcPct val="111000"/>
              </a:lnSpc>
              <a:spcBef>
                <a:spcPts val="1400"/>
              </a:spcBef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4203" y="7008172"/>
            <a:ext cx="3024664" cy="402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7953" y="6979163"/>
            <a:ext cx="5773523" cy="9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6656-0D29-416F-B065-37EBBB7F5F6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28" y="422476"/>
            <a:ext cx="5953136" cy="144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Page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9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2148" y="302799"/>
            <a:ext cx="12098655" cy="126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2148" y="1764299"/>
            <a:ext cx="12098655" cy="499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46039" y="7061502"/>
            <a:ext cx="324765" cy="2959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323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D508DE9-C3F1-B493-1D15-842AE931D8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2169703" y="6442488"/>
            <a:ext cx="914925" cy="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0" r:id="rId4"/>
    <p:sldLayoutId id="2147483746" r:id="rId5"/>
    <p:sldLayoutId id="2147483747" r:id="rId6"/>
    <p:sldLayoutId id="2147483750" r:id="rId7"/>
    <p:sldLayoutId id="2147483691" r:id="rId8"/>
    <p:sldLayoutId id="2147483698" r:id="rId9"/>
    <p:sldLayoutId id="2147483711" r:id="rId10"/>
    <p:sldLayoutId id="2147483695" r:id="rId11"/>
    <p:sldLayoutId id="2147483692" r:id="rId12"/>
    <p:sldLayoutId id="2147483694" r:id="rId13"/>
    <p:sldLayoutId id="2147483699" r:id="rId14"/>
    <p:sldLayoutId id="2147483717" r:id="rId15"/>
    <p:sldLayoutId id="2147483709" r:id="rId16"/>
    <p:sldLayoutId id="2147483696" r:id="rId17"/>
    <p:sldLayoutId id="2147483697" r:id="rId18"/>
    <p:sldLayoutId id="2147483712" r:id="rId19"/>
    <p:sldLayoutId id="2147483713" r:id="rId20"/>
    <p:sldLayoutId id="2147483710" r:id="rId21"/>
    <p:sldLayoutId id="2147483706" r:id="rId22"/>
    <p:sldLayoutId id="2147483792" r:id="rId23"/>
    <p:sldLayoutId id="2147483807" r:id="rId24"/>
    <p:sldLayoutId id="2147483808" r:id="rId25"/>
  </p:sldLayoutIdLst>
  <p:transition spd="med"/>
  <p:hf sldNum="0" hdr="0" ftr="0" dt="0"/>
  <p:txStyles>
    <p:titleStyle>
      <a:lvl1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51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78047" marR="0" indent="-378047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1pPr>
      <a:lvl2pPr marL="864108" marR="0" indent="-360045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2pPr>
      <a:lvl3pPr marL="1344168" marR="0" indent="-336042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3pPr>
      <a:lvl4pPr marL="1915439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–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4pPr>
      <a:lvl5pPr marL="2419502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»"/>
        <a:tabLst/>
        <a:defRPr sz="3528" b="0" i="0" u="none" strike="noStrike" cap="none" spc="0" baseline="0">
          <a:solidFill>
            <a:srgbClr val="282828"/>
          </a:solidFill>
          <a:uFillTx/>
          <a:latin typeface="+mj-lt"/>
          <a:ea typeface="+mj-ea"/>
          <a:cs typeface="+mj-cs"/>
          <a:sym typeface="Calibri"/>
        </a:defRPr>
      </a:lvl5pPr>
      <a:lvl6pPr marL="2923565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27628" marR="0" indent="-403250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31690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35753" marR="0" indent="-403249" algn="l" defTabSz="1008126" rtl="0" latinLnBrk="0">
        <a:lnSpc>
          <a:spcPct val="100000"/>
        </a:lnSpc>
        <a:spcBef>
          <a:spcPts val="772"/>
        </a:spcBef>
        <a:spcAft>
          <a:spcPts val="0"/>
        </a:spcAft>
        <a:buClrTx/>
        <a:buSzPct val="100000"/>
        <a:buFont typeface="Arial"/>
        <a:buChar char="•"/>
        <a:tabLst/>
        <a:defRPr sz="3528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008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93A8-0F88-4D41-A3ED-079D5D412C91}" type="datetime1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CF35-A021-4776-8CA6-F699C5881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9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ftr="0" dt="0"/>
  <p:txStyles>
    <p:titleStyle>
      <a:lvl1pPr algn="l" defTabSz="100819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49" indent="-252049" algn="l" defTabSz="100819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146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341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438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535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632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730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827" indent="-252049" algn="l" defTabSz="10081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97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95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92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389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486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584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681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778" algn="l" defTabSz="100819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surveymonkey.com/mp/sample-size-calculator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ED8F4C-5E4A-1E7E-7C6C-1ECD284C8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521773" y="258478"/>
            <a:ext cx="8865824" cy="5872365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C134E63-38CF-6DB2-A1D2-B2D3B16E2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39437" y="5633104"/>
            <a:ext cx="4158679" cy="3988937"/>
          </a:xfrm>
          <a:prstGeom prst="donut">
            <a:avLst/>
          </a:prstGeom>
          <a:solidFill>
            <a:srgbClr val="FF4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A48041-C817-324C-4DE4-15B295D4E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6" b="10483"/>
          <a:stretch/>
        </p:blipFill>
        <p:spPr>
          <a:xfrm>
            <a:off x="4314892" y="2224585"/>
            <a:ext cx="4678591" cy="247566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2FE1CDF-112C-42CC-8263-C88833F9B0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1772" y="4841771"/>
            <a:ext cx="5918018" cy="646331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72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441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Sample Sizes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DF271B4-97DA-DDB4-45DC-054A63C5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93340">
            <a:off x="8971684" y="6590829"/>
            <a:ext cx="3723621" cy="1099263"/>
          </a:xfrm>
          <a:prstGeom prst="flowChartTerminator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37E6EB57-ACEE-F60B-D4DA-B2D6D190A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4808247" y="939685"/>
            <a:ext cx="10523175" cy="7073543"/>
          </a:xfrm>
          <a:prstGeom prst="rtTriangle">
            <a:avLst/>
          </a:prstGeom>
          <a:solidFill>
            <a:srgbClr val="A5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EFEB5D-182F-A0B2-206F-91ABE7943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8246" y="-1704696"/>
            <a:ext cx="3441700" cy="3409391"/>
          </a:xfrm>
          <a:prstGeom prst="ellipse">
            <a:avLst/>
          </a:prstGeom>
          <a:solidFill>
            <a:srgbClr val="613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ONTENTS"/>
          <p:cNvSpPr txBox="1">
            <a:spLocks noGrp="1"/>
          </p:cNvSpPr>
          <p:nvPr>
            <p:ph type="title" idx="4294967295"/>
          </p:nvPr>
        </p:nvSpPr>
        <p:spPr>
          <a:xfrm>
            <a:off x="7323138" y="847725"/>
            <a:ext cx="5002212" cy="1111250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8" tIns="45718" rIns="45718" bIns="4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616" b="0" i="0" u="none" strike="noStrike" kern="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B276AC-F9CB-4637-959E-8A5C23CAA2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73934" y="3070013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1</a:t>
            </a:r>
          </a:p>
        </p:txBody>
      </p:sp>
      <p:sp>
        <p:nvSpPr>
          <p:cNvPr id="318" name="Pellentesque eu, pretium quis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What is a “sample”?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B34B15-3C84-438B-9262-F7825791C9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34" y="3658111"/>
            <a:ext cx="916310" cy="431653"/>
          </a:xfr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2</a:t>
            </a:r>
          </a:p>
        </p:txBody>
      </p:sp>
      <p:sp>
        <p:nvSpPr>
          <p:cNvPr id="319" name="Pellentesque eu, pretium quis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Calculating Sample Size</a:t>
            </a:r>
          </a:p>
        </p:txBody>
      </p:sp>
      <p:sp>
        <p:nvSpPr>
          <p:cNvPr id="325" name="10-15"/>
          <p:cNvSpPr txBox="1">
            <a:spLocks noGrp="1"/>
          </p:cNvSpPr>
          <p:nvPr>
            <p:ph type="body" idx="29"/>
          </p:nvPr>
        </p:nvSpPr>
        <p:spPr>
          <a:xfrm>
            <a:off x="1273934" y="4246209"/>
            <a:ext cx="916310" cy="431653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3</a:t>
            </a:r>
            <a:endParaRPr dirty="0">
              <a:solidFill>
                <a:srgbClr val="282828"/>
              </a:solidFill>
            </a:endParaRPr>
          </a:p>
        </p:txBody>
      </p:sp>
      <p:sp>
        <p:nvSpPr>
          <p:cNvPr id="320" name="Pellentesque eu, pretium quis"/>
          <p:cNvSpPr txBox="1">
            <a:spLocks noGrp="1"/>
          </p:cNvSpPr>
          <p:nvPr>
            <p:ph type="body" idx="24"/>
          </p:nvPr>
        </p:nvSpPr>
        <p:spPr>
          <a:xfrm>
            <a:off x="2856483" y="4246209"/>
            <a:ext cx="6026354" cy="770976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282828"/>
                </a:solidFill>
              </a:rPr>
              <a:t>Representative Sample</a:t>
            </a:r>
          </a:p>
          <a:p>
            <a:endParaRPr dirty="0">
              <a:solidFill>
                <a:srgbClr val="282828"/>
              </a:solidFill>
            </a:endParaRPr>
          </a:p>
        </p:txBody>
      </p:sp>
      <p:sp>
        <p:nvSpPr>
          <p:cNvPr id="2" name="10-15">
            <a:extLst>
              <a:ext uri="{FF2B5EF4-FFF2-40B4-BE49-F238E27FC236}">
                <a16:creationId xmlns:a16="http://schemas.microsoft.com/office/drawing/2014/main" id="{7A33F0D3-3394-D900-C7C8-ED914FB33F5F}"/>
              </a:ext>
            </a:extLst>
          </p:cNvPr>
          <p:cNvSpPr txBox="1">
            <a:spLocks/>
          </p:cNvSpPr>
          <p:nvPr/>
        </p:nvSpPr>
        <p:spPr>
          <a:xfrm>
            <a:off x="1273934" y="4834307"/>
            <a:ext cx="916310" cy="43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4</a:t>
            </a:r>
          </a:p>
        </p:txBody>
      </p:sp>
      <p:sp>
        <p:nvSpPr>
          <p:cNvPr id="3" name="Pellentesque eu, pretium quis">
            <a:extLst>
              <a:ext uri="{FF2B5EF4-FFF2-40B4-BE49-F238E27FC236}">
                <a16:creationId xmlns:a16="http://schemas.microsoft.com/office/drawing/2014/main" id="{7CE5B4D0-4924-7C3D-1081-EA0DDE5F9A06}"/>
              </a:ext>
            </a:extLst>
          </p:cNvPr>
          <p:cNvSpPr txBox="1">
            <a:spLocks/>
          </p:cNvSpPr>
          <p:nvPr/>
        </p:nvSpPr>
        <p:spPr>
          <a:xfrm>
            <a:off x="2856483" y="4834307"/>
            <a:ext cx="6026354" cy="77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marR="0" indent="0" algn="l" defTabSz="25205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5" b="0" i="0" u="none" strike="noStrike" cap="none" spc="0" baseline="0">
                <a:solidFill>
                  <a:srgbClr val="D9D9D9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864108" marR="0" indent="-360045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44168" marR="0" indent="-336042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915439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419502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28" b="0" i="0" u="none" strike="noStrike" cap="none" spc="0" baseline="0">
                <a:solidFill>
                  <a:srgbClr val="28282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923565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427628" marR="0" indent="-403250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931690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435753" marR="0" indent="-403249" algn="l" defTabSz="1008126" rtl="0" latinLnBrk="0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28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GB" kern="0" dirty="0">
                <a:solidFill>
                  <a:srgbClr val="282828"/>
                </a:solidFill>
              </a:rPr>
              <a:t>Top Tips for Sample Size</a:t>
            </a:r>
          </a:p>
          <a:p>
            <a:endParaRPr lang="en-GB" kern="0" dirty="0">
              <a:solidFill>
                <a:srgbClr val="282828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178A-1B6B-62AD-6782-75BE3C4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What is a “sample”?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237A1-4588-1748-989F-20A28303FC9B}"/>
              </a:ext>
            </a:extLst>
          </p:cNvPr>
          <p:cNvSpPr txBox="1"/>
          <p:nvPr/>
        </p:nvSpPr>
        <p:spPr>
          <a:xfrm>
            <a:off x="672147" y="1563012"/>
            <a:ext cx="11660530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 sample is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a group of people taken from a larger population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They are often used in research when it is not possible to collect data from a whole group e.g. due to limits on time or budget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 size of a sample is dictated by the size of the whole group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While the sample will be smaller, it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should still be representative of the whole group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26728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B653-0E9E-018D-A205-9A4EC04B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0042DF-AEFD-FB46-07FB-14282095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Calculating sample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3BABD-43CB-5919-4259-FE63D81450A9}"/>
              </a:ext>
            </a:extLst>
          </p:cNvPr>
          <p:cNvSpPr txBox="1"/>
          <p:nvPr/>
        </p:nvSpPr>
        <p:spPr>
          <a:xfrm>
            <a:off x="672147" y="1563012"/>
            <a:ext cx="11277398" cy="4893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Collecting data on </a:t>
            </a:r>
            <a:r>
              <a:rPr lang="en-GB" sz="26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as many individual stories as possible,</a:t>
            </a: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and points of view from a </a:t>
            </a:r>
            <a:r>
              <a:rPr lang="en-GB" sz="2600" dirty="0">
                <a:effectLst/>
                <a:highlight>
                  <a:srgbClr val="FFFF00"/>
                </a:highlight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diversity of backgrounds,</a:t>
            </a:r>
            <a:r>
              <a:rPr lang="en-GB" sz="2600" dirty="0">
                <a:effectLst/>
                <a:latin typeface="Golos Text" panose="020B0503020202020204" pitchFamily="34" charset="0"/>
                <a:ea typeface="Calibri" panose="020F0502020204030204" pitchFamily="34" charset="0"/>
                <a:cs typeface="Golos Text" panose="020B0503020202020204" pitchFamily="34" charset="0"/>
              </a:rPr>
              <a:t> will give you a great picture of your project’s impact and the progression that’s been achieved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dirty="0">
                <a:latin typeface="Golos Text" panose="020B0503020202020204" pitchFamily="34" charset="0"/>
                <a:cs typeface="Golos Text" panose="020B0503020202020204" pitchFamily="34" charset="0"/>
              </a:rPr>
              <a:t>The </a:t>
            </a:r>
            <a:r>
              <a:rPr lang="en-GB" sz="2600" dirty="0"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</a:rPr>
              <a:t>more project participants you have, the larger your sample will need to be</a:t>
            </a:r>
            <a:r>
              <a:rPr lang="en-GB" sz="2600" dirty="0">
                <a:latin typeface="Golos Text" panose="020B0503020202020204" pitchFamily="34" charset="0"/>
                <a:cs typeface="Golos Text" panose="020B0503020202020204" pitchFamily="34" charset="0"/>
              </a:rPr>
              <a:t>. For larger groups, you’ll need to consider methods like online surveys/feedback forms that are more effective at scale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600" dirty="0"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You c</a:t>
            </a:r>
            <a:r>
              <a:rPr lang="en-GB" sz="2600" dirty="0">
                <a:latin typeface="Golos Text" panose="020B0503020202020204" pitchFamily="34" charset="0"/>
                <a:cs typeface="Golos Text" panose="020B0503020202020204" pitchFamily="34" charset="0"/>
              </a:rPr>
              <a:t>an calculate your sample size using this tool: </a:t>
            </a:r>
            <a:r>
              <a:rPr lang="en-GB" sz="2600" dirty="0">
                <a:latin typeface="Golos Text" panose="020B0503020202020204" pitchFamily="34" charset="0"/>
                <a:cs typeface="Golos Text" panose="020B0503020202020204" pitchFamily="34" charset="0"/>
                <a:hlinkClick r:id="rId2"/>
              </a:rPr>
              <a:t>Survey Monkey Sample Size Calculator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67333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3F9F1-5CCB-59A5-675D-542B8B05B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351563-93C6-2C56-5A8A-CA1C38FF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Representative sample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223947-858D-942D-83FF-E830783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662" y="3723011"/>
            <a:ext cx="11449508" cy="3742393"/>
            <a:chOff x="648909" y="2329125"/>
            <a:chExt cx="11449508" cy="374239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CE211B6-FBCD-368E-FF47-74156AE4C3C9}"/>
                </a:ext>
              </a:extLst>
            </p:cNvPr>
            <p:cNvGrpSpPr/>
            <p:nvPr/>
          </p:nvGrpSpPr>
          <p:grpSpPr>
            <a:xfrm>
              <a:off x="648909" y="2329125"/>
              <a:ext cx="4837467" cy="3142690"/>
              <a:chOff x="648909" y="2329125"/>
              <a:chExt cx="4837467" cy="314269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3166A5-98A5-2033-7F19-60D9B19D9C65}"/>
                  </a:ext>
                </a:extLst>
              </p:cNvPr>
              <p:cNvGrpSpPr/>
              <p:nvPr/>
            </p:nvGrpSpPr>
            <p:grpSpPr>
              <a:xfrm>
                <a:off x="706497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13" name="Graphic 12" descr="Man with solid fill">
                  <a:extLst>
                    <a:ext uri="{FF2B5EF4-FFF2-40B4-BE49-F238E27FC236}">
                      <a16:creationId xmlns:a16="http://schemas.microsoft.com/office/drawing/2014/main" id="{1F4BAF48-A45D-9371-CB2F-805ADE8891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15" name="Graphic 14" descr="Woman with solid fill">
                  <a:extLst>
                    <a:ext uri="{FF2B5EF4-FFF2-40B4-BE49-F238E27FC236}">
                      <a16:creationId xmlns:a16="http://schemas.microsoft.com/office/drawing/2014/main" id="{CD5A7EAE-7C8C-F0BB-C18A-AB243CDD4F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B0CED0E-357C-BB92-3813-B8AD0AC5C139}"/>
                  </a:ext>
                </a:extLst>
              </p:cNvPr>
              <p:cNvGrpSpPr/>
              <p:nvPr/>
            </p:nvGrpSpPr>
            <p:grpSpPr>
              <a:xfrm>
                <a:off x="1330922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18" name="Graphic 17" descr="Man with solid fill">
                  <a:extLst>
                    <a:ext uri="{FF2B5EF4-FFF2-40B4-BE49-F238E27FC236}">
                      <a16:creationId xmlns:a16="http://schemas.microsoft.com/office/drawing/2014/main" id="{2DA4213B-6C77-E3B0-CFD0-975C8B0059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19" name="Graphic 18" descr="Woman with solid fill">
                  <a:extLst>
                    <a:ext uri="{FF2B5EF4-FFF2-40B4-BE49-F238E27FC236}">
                      <a16:creationId xmlns:a16="http://schemas.microsoft.com/office/drawing/2014/main" id="{2E1058E7-566F-E09A-DFC1-3F83267EAD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ADDBF5B-EF41-387F-1E77-A94E43950407}"/>
                  </a:ext>
                </a:extLst>
              </p:cNvPr>
              <p:cNvGrpSpPr/>
              <p:nvPr/>
            </p:nvGrpSpPr>
            <p:grpSpPr>
              <a:xfrm>
                <a:off x="1955347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21" name="Graphic 20" descr="Man with solid fill">
                  <a:extLst>
                    <a:ext uri="{FF2B5EF4-FFF2-40B4-BE49-F238E27FC236}">
                      <a16:creationId xmlns:a16="http://schemas.microsoft.com/office/drawing/2014/main" id="{EDFB714D-5BFA-91BD-E83D-6F75DD5C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22" name="Graphic 21" descr="Woman with solid fill">
                  <a:extLst>
                    <a:ext uri="{FF2B5EF4-FFF2-40B4-BE49-F238E27FC236}">
                      <a16:creationId xmlns:a16="http://schemas.microsoft.com/office/drawing/2014/main" id="{4926B6D0-D089-2743-5DEC-057FFCBFD6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7800300-D564-86BB-9060-1E32062B3781}"/>
                  </a:ext>
                </a:extLst>
              </p:cNvPr>
              <p:cNvGrpSpPr/>
              <p:nvPr/>
            </p:nvGrpSpPr>
            <p:grpSpPr>
              <a:xfrm>
                <a:off x="2579773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24" name="Graphic 23" descr="Man with solid fill">
                  <a:extLst>
                    <a:ext uri="{FF2B5EF4-FFF2-40B4-BE49-F238E27FC236}">
                      <a16:creationId xmlns:a16="http://schemas.microsoft.com/office/drawing/2014/main" id="{0523EFA3-CFC2-0799-424C-1D626BC09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25" name="Graphic 24" descr="Woman with solid fill">
                  <a:extLst>
                    <a:ext uri="{FF2B5EF4-FFF2-40B4-BE49-F238E27FC236}">
                      <a16:creationId xmlns:a16="http://schemas.microsoft.com/office/drawing/2014/main" id="{38070726-30A7-AF31-8516-15136061D6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8950FE1-C45C-7ACE-43A4-CF91A467CEF5}"/>
                  </a:ext>
                </a:extLst>
              </p:cNvPr>
              <p:cNvGrpSpPr/>
              <p:nvPr/>
            </p:nvGrpSpPr>
            <p:grpSpPr>
              <a:xfrm>
                <a:off x="3204197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38" name="Graphic 37" descr="Man with solid fill">
                  <a:extLst>
                    <a:ext uri="{FF2B5EF4-FFF2-40B4-BE49-F238E27FC236}">
                      <a16:creationId xmlns:a16="http://schemas.microsoft.com/office/drawing/2014/main" id="{9416971D-F0DC-3161-F57A-46BFA9499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39" name="Graphic 38" descr="Woman with solid fill">
                  <a:extLst>
                    <a:ext uri="{FF2B5EF4-FFF2-40B4-BE49-F238E27FC236}">
                      <a16:creationId xmlns:a16="http://schemas.microsoft.com/office/drawing/2014/main" id="{A3704346-FFF8-B394-F4B4-061B98822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EB6AFE-1A13-24EE-3860-6EFD58CE83B1}"/>
                  </a:ext>
                </a:extLst>
              </p:cNvPr>
              <p:cNvGrpSpPr/>
              <p:nvPr/>
            </p:nvGrpSpPr>
            <p:grpSpPr>
              <a:xfrm>
                <a:off x="3828622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36" name="Graphic 35" descr="Man with solid fill">
                  <a:extLst>
                    <a:ext uri="{FF2B5EF4-FFF2-40B4-BE49-F238E27FC236}">
                      <a16:creationId xmlns:a16="http://schemas.microsoft.com/office/drawing/2014/main" id="{A2ABE7B5-C89E-5B97-5CB1-37D86CFD7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37" name="Graphic 36" descr="Woman with solid fill">
                  <a:extLst>
                    <a:ext uri="{FF2B5EF4-FFF2-40B4-BE49-F238E27FC236}">
                      <a16:creationId xmlns:a16="http://schemas.microsoft.com/office/drawing/2014/main" id="{6450223F-9DAE-455F-2C76-4A7860B33F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D5ECCEB-EDEF-527D-39DE-1282C6C4FF29}"/>
                  </a:ext>
                </a:extLst>
              </p:cNvPr>
              <p:cNvGrpSpPr/>
              <p:nvPr/>
            </p:nvGrpSpPr>
            <p:grpSpPr>
              <a:xfrm>
                <a:off x="648909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51" name="Graphic 50" descr="Man with solid fill">
                  <a:extLst>
                    <a:ext uri="{FF2B5EF4-FFF2-40B4-BE49-F238E27FC236}">
                      <a16:creationId xmlns:a16="http://schemas.microsoft.com/office/drawing/2014/main" id="{4F0DB3D0-2AAD-235A-82EF-061B053222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52" name="Graphic 51" descr="Woman with solid fill">
                  <a:extLst>
                    <a:ext uri="{FF2B5EF4-FFF2-40B4-BE49-F238E27FC236}">
                      <a16:creationId xmlns:a16="http://schemas.microsoft.com/office/drawing/2014/main" id="{BC7B22D0-3BAD-C1FA-68CE-E285418D7E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7BEF72A-4122-0F0A-4E25-E18F635F0FB8}"/>
                  </a:ext>
                </a:extLst>
              </p:cNvPr>
              <p:cNvGrpSpPr/>
              <p:nvPr/>
            </p:nvGrpSpPr>
            <p:grpSpPr>
              <a:xfrm>
                <a:off x="1273334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49" name="Graphic 48" descr="Man with solid fill">
                  <a:extLst>
                    <a:ext uri="{FF2B5EF4-FFF2-40B4-BE49-F238E27FC236}">
                      <a16:creationId xmlns:a16="http://schemas.microsoft.com/office/drawing/2014/main" id="{626699DE-638C-2BFA-5769-A85B1A2404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50" name="Graphic 49" descr="Woman with solid fill">
                  <a:extLst>
                    <a:ext uri="{FF2B5EF4-FFF2-40B4-BE49-F238E27FC236}">
                      <a16:creationId xmlns:a16="http://schemas.microsoft.com/office/drawing/2014/main" id="{EEF221EF-0B36-E09D-4DC3-34DED1A96D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247D2CA-0528-56E2-2EAF-0EC6A1A14864}"/>
                  </a:ext>
                </a:extLst>
              </p:cNvPr>
              <p:cNvGrpSpPr/>
              <p:nvPr/>
            </p:nvGrpSpPr>
            <p:grpSpPr>
              <a:xfrm>
                <a:off x="1897759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47" name="Graphic 46" descr="Man with solid fill">
                  <a:extLst>
                    <a:ext uri="{FF2B5EF4-FFF2-40B4-BE49-F238E27FC236}">
                      <a16:creationId xmlns:a16="http://schemas.microsoft.com/office/drawing/2014/main" id="{0DA13F0D-626D-51C2-1192-A0EB6B735D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48" name="Graphic 47" descr="Woman with solid fill">
                  <a:extLst>
                    <a:ext uri="{FF2B5EF4-FFF2-40B4-BE49-F238E27FC236}">
                      <a16:creationId xmlns:a16="http://schemas.microsoft.com/office/drawing/2014/main" id="{EE456163-5B16-C2B0-B924-3E54865658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04F413D-69E6-33CE-F6FE-1F63D6F5EC70}"/>
                  </a:ext>
                </a:extLst>
              </p:cNvPr>
              <p:cNvGrpSpPr/>
              <p:nvPr/>
            </p:nvGrpSpPr>
            <p:grpSpPr>
              <a:xfrm>
                <a:off x="2522185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45" name="Graphic 44" descr="Man with solid fill">
                  <a:extLst>
                    <a:ext uri="{FF2B5EF4-FFF2-40B4-BE49-F238E27FC236}">
                      <a16:creationId xmlns:a16="http://schemas.microsoft.com/office/drawing/2014/main" id="{75D5D517-0ACD-AB1C-A730-FFDFB48CA3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46" name="Graphic 45" descr="Woman with solid fill">
                  <a:extLst>
                    <a:ext uri="{FF2B5EF4-FFF2-40B4-BE49-F238E27FC236}">
                      <a16:creationId xmlns:a16="http://schemas.microsoft.com/office/drawing/2014/main" id="{60E5CF77-CC66-E096-3C8D-2158D7554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34C6E56-5631-9B87-1596-2B9132A15E76}"/>
                  </a:ext>
                </a:extLst>
              </p:cNvPr>
              <p:cNvGrpSpPr/>
              <p:nvPr/>
            </p:nvGrpSpPr>
            <p:grpSpPr>
              <a:xfrm>
                <a:off x="3152305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65" name="Graphic 64" descr="Woman with solid fill">
                  <a:extLst>
                    <a:ext uri="{FF2B5EF4-FFF2-40B4-BE49-F238E27FC236}">
                      <a16:creationId xmlns:a16="http://schemas.microsoft.com/office/drawing/2014/main" id="{9B447EAD-6933-EF33-8490-9D314DB19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  <p:pic>
              <p:nvPicPr>
                <p:cNvPr id="64" name="Graphic 63" descr="Man with solid fill">
                  <a:extLst>
                    <a:ext uri="{FF2B5EF4-FFF2-40B4-BE49-F238E27FC236}">
                      <a16:creationId xmlns:a16="http://schemas.microsoft.com/office/drawing/2014/main" id="{DE811C25-5232-A3C0-1279-C5BBC226F9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7037D5A-4203-0BDC-2F88-47D71E321957}"/>
                  </a:ext>
                </a:extLst>
              </p:cNvPr>
              <p:cNvGrpSpPr/>
              <p:nvPr/>
            </p:nvGrpSpPr>
            <p:grpSpPr>
              <a:xfrm>
                <a:off x="3776730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62" name="Graphic 61" descr="Man with solid fill">
                  <a:extLst>
                    <a:ext uri="{FF2B5EF4-FFF2-40B4-BE49-F238E27FC236}">
                      <a16:creationId xmlns:a16="http://schemas.microsoft.com/office/drawing/2014/main" id="{E6702C69-1B70-F677-3278-518DBF853F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63" name="Graphic 62" descr="Woman with solid fill">
                  <a:extLst>
                    <a:ext uri="{FF2B5EF4-FFF2-40B4-BE49-F238E27FC236}">
                      <a16:creationId xmlns:a16="http://schemas.microsoft.com/office/drawing/2014/main" id="{AA390DCD-127F-354D-8844-DDE213EC7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</p:grp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D86CD3D6-9162-BF66-FC18-BCB1C4909928}"/>
                </a:ext>
              </a:extLst>
            </p:cNvPr>
            <p:cNvSpPr/>
            <p:nvPr/>
          </p:nvSpPr>
          <p:spPr>
            <a:xfrm>
              <a:off x="6263361" y="3399783"/>
              <a:ext cx="1088980" cy="947651"/>
            </a:xfrm>
            <a:prstGeom prst="rightArrow">
              <a:avLst/>
            </a:prstGeom>
            <a:solidFill>
              <a:srgbClr val="282828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183A70E-8608-5B3D-AE32-95CB6BFD8B9F}"/>
                </a:ext>
              </a:extLst>
            </p:cNvPr>
            <p:cNvSpPr txBox="1"/>
            <p:nvPr/>
          </p:nvSpPr>
          <p:spPr>
            <a:xfrm>
              <a:off x="1093617" y="5548302"/>
              <a:ext cx="3790117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Project participants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32FFAEB-161A-79E9-572D-A7A4B2B71921}"/>
                </a:ext>
              </a:extLst>
            </p:cNvPr>
            <p:cNvGrpSpPr/>
            <p:nvPr/>
          </p:nvGrpSpPr>
          <p:grpSpPr>
            <a:xfrm>
              <a:off x="8367849" y="2329125"/>
              <a:ext cx="2923429" cy="3142690"/>
              <a:chOff x="8367849" y="2329125"/>
              <a:chExt cx="2923429" cy="314269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7A3813F-F1F8-683E-731D-E9CDEA04E0F1}"/>
                  </a:ext>
                </a:extLst>
              </p:cNvPr>
              <p:cNvGrpSpPr/>
              <p:nvPr/>
            </p:nvGrpSpPr>
            <p:grpSpPr>
              <a:xfrm>
                <a:off x="8368756" y="2329125"/>
                <a:ext cx="1657754" cy="1544485"/>
                <a:chOff x="6721475" y="2395748"/>
                <a:chExt cx="1729317" cy="1726494"/>
              </a:xfrm>
              <a:solidFill>
                <a:srgbClr val="623BCB"/>
              </a:solidFill>
            </p:grpSpPr>
            <p:pic>
              <p:nvPicPr>
                <p:cNvPr id="78" name="Graphic 77" descr="Man with solid fill">
                  <a:extLst>
                    <a:ext uri="{FF2B5EF4-FFF2-40B4-BE49-F238E27FC236}">
                      <a16:creationId xmlns:a16="http://schemas.microsoft.com/office/drawing/2014/main" id="{9D318F69-1229-73C8-60DF-C4778FAE2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79" name="Graphic 78" descr="Woman with solid fill">
                  <a:extLst>
                    <a:ext uri="{FF2B5EF4-FFF2-40B4-BE49-F238E27FC236}">
                      <a16:creationId xmlns:a16="http://schemas.microsoft.com/office/drawing/2014/main" id="{20E3FD95-5283-EB8A-1286-B3E67C5B67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D30A724-C716-35D2-169C-EB22D62421D5}"/>
                  </a:ext>
                </a:extLst>
              </p:cNvPr>
              <p:cNvGrpSpPr/>
              <p:nvPr/>
            </p:nvGrpSpPr>
            <p:grpSpPr>
              <a:xfrm>
                <a:off x="9633524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76" name="Graphic 75" descr="Man with solid fill">
                  <a:extLst>
                    <a:ext uri="{FF2B5EF4-FFF2-40B4-BE49-F238E27FC236}">
                      <a16:creationId xmlns:a16="http://schemas.microsoft.com/office/drawing/2014/main" id="{0F930768-99B6-24BD-69E6-60D3626049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77" name="Graphic 76" descr="Woman with solid fill">
                  <a:extLst>
                    <a:ext uri="{FF2B5EF4-FFF2-40B4-BE49-F238E27FC236}">
                      <a16:creationId xmlns:a16="http://schemas.microsoft.com/office/drawing/2014/main" id="{499FD891-A596-1F00-C0E4-E9A77F74D4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BF3B7A9-1AD5-FCC6-1549-AD380590F31E}"/>
                  </a:ext>
                </a:extLst>
              </p:cNvPr>
              <p:cNvGrpSpPr/>
              <p:nvPr/>
            </p:nvGrpSpPr>
            <p:grpSpPr>
              <a:xfrm>
                <a:off x="8987182" y="3927330"/>
                <a:ext cx="1657754" cy="1544485"/>
                <a:chOff x="6721475" y="2395748"/>
                <a:chExt cx="1729317" cy="1726494"/>
              </a:xfrm>
              <a:solidFill>
                <a:srgbClr val="FF4F2D"/>
              </a:solidFill>
            </p:grpSpPr>
            <p:pic>
              <p:nvPicPr>
                <p:cNvPr id="74" name="Graphic 73" descr="Man with solid fill">
                  <a:extLst>
                    <a:ext uri="{FF2B5EF4-FFF2-40B4-BE49-F238E27FC236}">
                      <a16:creationId xmlns:a16="http://schemas.microsoft.com/office/drawing/2014/main" id="{9570AB99-D58D-F204-CD78-AC67DFE7A3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75" name="Graphic 74" descr="Woman with solid fill">
                  <a:extLst>
                    <a:ext uri="{FF2B5EF4-FFF2-40B4-BE49-F238E27FC236}">
                      <a16:creationId xmlns:a16="http://schemas.microsoft.com/office/drawing/2014/main" id="{29D0C48C-9D29-0C7E-D1D8-EC4C021F65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83746DD-40E2-5DAC-5458-C4E9E21D165E}"/>
                  </a:ext>
                </a:extLst>
              </p:cNvPr>
              <p:cNvGrpSpPr/>
              <p:nvPr/>
            </p:nvGrpSpPr>
            <p:grpSpPr>
              <a:xfrm>
                <a:off x="9633524" y="3927330"/>
                <a:ext cx="1657754" cy="1544485"/>
                <a:chOff x="6721475" y="2395748"/>
                <a:chExt cx="1729317" cy="1726494"/>
              </a:xfrm>
              <a:solidFill>
                <a:srgbClr val="E3F700"/>
              </a:solidFill>
            </p:grpSpPr>
            <p:pic>
              <p:nvPicPr>
                <p:cNvPr id="72" name="Graphic 71" descr="Man with solid fill">
                  <a:extLst>
                    <a:ext uri="{FF2B5EF4-FFF2-40B4-BE49-F238E27FC236}">
                      <a16:creationId xmlns:a16="http://schemas.microsoft.com/office/drawing/2014/main" id="{68614A83-0818-0805-DDB9-0D88D96325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73" name="Graphic 72" descr="Woman with solid fill">
                  <a:extLst>
                    <a:ext uri="{FF2B5EF4-FFF2-40B4-BE49-F238E27FC236}">
                      <a16:creationId xmlns:a16="http://schemas.microsoft.com/office/drawing/2014/main" id="{A76D9C1F-3CDC-7DD7-1B6A-701E8D2526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E20B126-0CF6-0FDC-D114-49D770BA4904}"/>
                  </a:ext>
                </a:extLst>
              </p:cNvPr>
              <p:cNvGrpSpPr/>
              <p:nvPr/>
            </p:nvGrpSpPr>
            <p:grpSpPr>
              <a:xfrm>
                <a:off x="8995650" y="2329125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84" name="Graphic 83" descr="Man with solid fill">
                  <a:extLst>
                    <a:ext uri="{FF2B5EF4-FFF2-40B4-BE49-F238E27FC236}">
                      <a16:creationId xmlns:a16="http://schemas.microsoft.com/office/drawing/2014/main" id="{36E764F5-F46E-95D5-60BF-70CC0D581C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85" name="Graphic 84" descr="Woman with solid fill">
                  <a:extLst>
                    <a:ext uri="{FF2B5EF4-FFF2-40B4-BE49-F238E27FC236}">
                      <a16:creationId xmlns:a16="http://schemas.microsoft.com/office/drawing/2014/main" id="{5CCB3FE3-80A5-EB69-485E-83733009B2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38F8380-5D16-13FC-AAA9-BD213AC85009}"/>
                  </a:ext>
                </a:extLst>
              </p:cNvPr>
              <p:cNvGrpSpPr/>
              <p:nvPr/>
            </p:nvGrpSpPr>
            <p:grpSpPr>
              <a:xfrm>
                <a:off x="8367849" y="3927330"/>
                <a:ext cx="1657754" cy="1544485"/>
                <a:chOff x="6721475" y="2395748"/>
                <a:chExt cx="1729317" cy="1726494"/>
              </a:xfrm>
            </p:grpSpPr>
            <p:pic>
              <p:nvPicPr>
                <p:cNvPr id="87" name="Graphic 86" descr="Man with solid fill">
                  <a:extLst>
                    <a:ext uri="{FF2B5EF4-FFF2-40B4-BE49-F238E27FC236}">
                      <a16:creationId xmlns:a16="http://schemas.microsoft.com/office/drawing/2014/main" id="{723B34B1-32B3-529D-8886-EC95EF6405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l="49918"/>
                <a:stretch/>
              </p:blipFill>
              <p:spPr>
                <a:xfrm>
                  <a:off x="7586134" y="2395748"/>
                  <a:ext cx="864658" cy="1726493"/>
                </a:xfrm>
                <a:prstGeom prst="rect">
                  <a:avLst/>
                </a:prstGeom>
              </p:spPr>
            </p:pic>
            <p:pic>
              <p:nvPicPr>
                <p:cNvPr id="88" name="Graphic 87" descr="Woman with solid fill">
                  <a:extLst>
                    <a:ext uri="{FF2B5EF4-FFF2-40B4-BE49-F238E27FC236}">
                      <a16:creationId xmlns:a16="http://schemas.microsoft.com/office/drawing/2014/main" id="{756FD2E1-247D-5F3C-E32A-3C3B83989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 r="44523"/>
                <a:stretch/>
              </p:blipFill>
              <p:spPr>
                <a:xfrm>
                  <a:off x="6721475" y="2395749"/>
                  <a:ext cx="957791" cy="1726493"/>
                </a:xfrm>
                <a:prstGeom prst="rect">
                  <a:avLst/>
                </a:prstGeom>
              </p:spPr>
            </p:pic>
          </p:grp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CB06B89-62AE-72C6-C1F1-1C0DA31F3ACA}"/>
                </a:ext>
              </a:extLst>
            </p:cNvPr>
            <p:cNvSpPr txBox="1"/>
            <p:nvPr/>
          </p:nvSpPr>
          <p:spPr>
            <a:xfrm>
              <a:off x="7533701" y="5548302"/>
              <a:ext cx="4564716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olos Text" panose="020B0503020202020204" pitchFamily="34" charset="0"/>
                  <a:cs typeface="Golos Text" panose="020B0503020202020204" pitchFamily="34" charset="0"/>
                  <a:sym typeface="Helvetica"/>
                </a:rPr>
                <a:t>Representative sample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2C0FACFC-1EB0-D9CC-78E4-6D605A472C47}"/>
              </a:ext>
            </a:extLst>
          </p:cNvPr>
          <p:cNvSpPr txBox="1"/>
          <p:nvPr/>
        </p:nvSpPr>
        <p:spPr>
          <a:xfrm>
            <a:off x="672147" y="1353174"/>
            <a:ext cx="12098655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Your project cohorts </a:t>
            </a: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will likely consist of people from multiple different backgrounds. This can include differences in their life experiences, how they identify and where they live.  Ensure your sample is </a:t>
            </a:r>
            <a:r>
              <a:rPr lang="en-GB" sz="24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proportionally representative</a:t>
            </a:r>
            <a:r>
              <a:rPr lang="en-GB" sz="24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or of a similar scale, of this: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10468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7074B56-8217-657C-F341-CDDC565E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6800"/>
            <a:ext cx="13448628" cy="958942"/>
          </a:xfrm>
          <a:prstGeom prst="rect">
            <a:avLst/>
          </a:prstGeom>
          <a:solidFill>
            <a:srgbClr val="D9D9D9"/>
          </a:solidFill>
          <a:ln w="12700">
            <a:noFill/>
            <a:prstDash/>
            <a:miter lim="400000"/>
          </a:ln>
          <a:effectLst/>
        </p:spPr>
        <p:txBody>
          <a:bodyPr rot="0" spcFirstLastPara="0" vertOverflow="overflow" horzOverflow="overflow" vert="horz" wrap="square" lIns="28005" tIns="28005" rIns="28005" bIns="28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09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TOP TIPS FOR SAMPLE SIZES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2224E83F-921E-A771-C1F2-D7C753E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78" y="2875813"/>
            <a:ext cx="13448628" cy="958942"/>
          </a:xfrm>
          <a:prstGeom prst="rect">
            <a:avLst/>
          </a:prstGeom>
          <a:noFill/>
          <a:ln w="12700">
            <a:miter lim="400000"/>
          </a:ln>
        </p:spPr>
        <p:txBody>
          <a:bodyPr lIns="28005" tIns="28005" rIns="28005" bIns="28005" anchor="ctr"/>
          <a:lstStyle/>
          <a:p>
            <a:pPr algn="ctr" defTabSz="455098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400" kern="0" dirty="0">
              <a:solidFill>
                <a:srgbClr val="282828"/>
              </a:solidFill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60572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146F-154C-7C7A-C88B-99ADFA6C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81D12A-B93E-F42A-2AD8-E5199A88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/>
              <a:t>Top Tips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A81837B-B190-7A36-6A20-F115902F9211}"/>
              </a:ext>
            </a:extLst>
          </p:cNvPr>
          <p:cNvSpPr txBox="1"/>
          <p:nvPr/>
        </p:nvSpPr>
        <p:spPr>
          <a:xfrm>
            <a:off x="672148" y="1615879"/>
            <a:ext cx="10411489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Use samples when you are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unable to collect data from all project participants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The 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larger the sample, the more accurate the data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will be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You must also ensure your sample is 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proportionally rep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resentative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 to increase accuracy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Utilise </a:t>
            </a: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online tools to calculate your sample size</a:t>
            </a:r>
            <a:r>
              <a:rPr lang="en-GB" sz="2800" dirty="0">
                <a:solidFill>
                  <a:srgbClr val="000000"/>
                </a:solidFill>
                <a:latin typeface="Golos Text" panose="020B0503020202020204" pitchFamily="34" charset="0"/>
                <a:cs typeface="Golos Text" panose="020B0503020202020204" pitchFamily="34" charset="0"/>
                <a:sym typeface="Helvetica"/>
              </a:rPr>
              <a:t>, if you are unsure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olos Text" panose="020B0503020202020204" pitchFamily="34" charset="0"/>
              <a:cs typeface="Golos Text" panose="020B0503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6319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th Music logo">
            <a:extLst>
              <a:ext uri="{FF2B5EF4-FFF2-40B4-BE49-F238E27FC236}">
                <a16:creationId xmlns:a16="http://schemas.microsoft.com/office/drawing/2014/main" id="{5CD8F2BB-4D47-2F46-B9FC-805DADCFB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F5569A-3847-4681-8907-EF611A9C8D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429342">
            <a:off x="5237047" y="4608117"/>
            <a:ext cx="3064868" cy="853647"/>
          </a:xfrm>
          <a:prstGeom prst="rect">
            <a:avLst/>
          </a:prstGeom>
          <a:solidFill>
            <a:srgbClr val="E3F70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34" b="1" i="1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THANK YOU</a:t>
            </a:r>
            <a:endParaRPr kumimoji="0" lang="en-US" sz="3234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6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D8F2BB-4D47-2F46-B9FC-805DADCFB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8" y="1968331"/>
            <a:ext cx="4325149" cy="2744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7E738-A783-535B-0235-0593C92F2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7835" y="4713138"/>
            <a:ext cx="4325149" cy="2502219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The National Foundation for Youth Music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Studio LG01, The Print Rooms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164-180 Union Street, London, SE1 0LH</a:t>
            </a:r>
          </a:p>
          <a:p>
            <a:pPr marL="0" marR="0" lvl="0" indent="0" algn="ctr" defTabSz="104287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Registered charity number: 1075032 </a:t>
            </a:r>
            <a:b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</a:br>
            <a:r>
              <a:rPr kumimoji="0" lang="en-GB" sz="154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los Text" panose="020B0503020202020204" pitchFamily="34" charset="0"/>
                <a:ea typeface="Open Sans" panose="020B0606030504020204" pitchFamily="34" charset="0"/>
                <a:cs typeface="Golos Text" panose="020B0503020202020204" pitchFamily="34" charset="0"/>
              </a:rPr>
              <a:t>Limited company number: 03750674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816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VI">
      <a:dk1>
        <a:srgbClr val="282828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 VI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 2019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d4724d-1992-4ac7-9332-94ee0d10001b">
      <UserInfo>
        <DisplayName>Sophie Appleby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134A1AEDCAA45B62B2B9CEC6A151A" ma:contentTypeVersion="6" ma:contentTypeDescription="Create a new document." ma:contentTypeScope="" ma:versionID="f16412ae75f2356817fbcd79eba6e01b">
  <xsd:schema xmlns:xsd="http://www.w3.org/2001/XMLSchema" xmlns:xs="http://www.w3.org/2001/XMLSchema" xmlns:p="http://schemas.microsoft.com/office/2006/metadata/properties" xmlns:ns2="17d4724d-1992-4ac7-9332-94ee0d10001b" xmlns:ns3="0398c10a-864c-48b0-9f6a-3a7d3b01c552" targetNamespace="http://schemas.microsoft.com/office/2006/metadata/properties" ma:root="true" ma:fieldsID="e641564f4927539508a1dcc7f0e564b6" ns2:_="" ns3:_="">
    <xsd:import namespace="17d4724d-1992-4ac7-9332-94ee0d10001b"/>
    <xsd:import namespace="0398c10a-864c-48b0-9f6a-3a7d3b01c5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724d-1992-4ac7-9332-94ee0d100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8c10a-864c-48b0-9f6a-3a7d3b01c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9F61D-96CB-4F3A-9BD2-9B6DEDFB8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70C3F-E766-4704-9663-DE68D23E7AF8}">
  <ds:schemaRefs>
    <ds:schemaRef ds:uri="http://schemas.openxmlformats.org/package/2006/metadata/core-properties"/>
    <ds:schemaRef ds:uri="http://schemas.microsoft.com/office/2006/metadata/properties"/>
    <ds:schemaRef ds:uri="17d4724d-1992-4ac7-9332-94ee0d10001b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398c10a-864c-48b0-9f6a-3a7d3b01c5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67CF30-8E30-4ACF-B0A5-C640EF3C4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4724d-1992-4ac7-9332-94ee0d10001b"/>
    <ds:schemaRef ds:uri="0398c10a-864c-48b0-9f6a-3a7d3b01c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15674</TotalTime>
  <Words>337</Words>
  <Application>Microsoft Macintosh PowerPoint</Application>
  <PresentationFormat>Custom</PresentationFormat>
  <Paragraphs>35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Golos Text</vt:lpstr>
      <vt:lpstr>Calibri</vt:lpstr>
      <vt:lpstr>Montserrat SemiBold</vt:lpstr>
      <vt:lpstr>Montserrat ExtraBold</vt:lpstr>
      <vt:lpstr>Calibri Light</vt:lpstr>
      <vt:lpstr>Montserrat Regular</vt:lpstr>
      <vt:lpstr>Arial</vt:lpstr>
      <vt:lpstr>Montserrat</vt:lpstr>
      <vt:lpstr>Montserrat Bold</vt:lpstr>
      <vt:lpstr>Office Theme</vt:lpstr>
      <vt:lpstr>1_Office Theme</vt:lpstr>
      <vt:lpstr>Sample Sizes</vt:lpstr>
      <vt:lpstr>CONTENTS</vt:lpstr>
      <vt:lpstr>What is a “sample”?</vt:lpstr>
      <vt:lpstr>Calculating sample size</vt:lpstr>
      <vt:lpstr>Representative sample</vt:lpstr>
      <vt:lpstr>TOP TIPS FOR SAMPLE SIZES</vt:lpstr>
      <vt:lpstr>Top Tips</vt:lpstr>
      <vt:lpstr>THANK YOU</vt:lpstr>
      <vt:lpstr>The National Foundation for Youth Music  Studio LG01, The Print Rooms 164-180 Union Street, London, SE1 0LH  Registered charity number: 1075032  Limited company number: 03750674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Music</dc:title>
  <dc:creator>Youth Music</dc:creator>
  <cp:lastModifiedBy>Remi</cp:lastModifiedBy>
  <cp:revision>112</cp:revision>
  <cp:lastPrinted>2017-10-10T13:10:24Z</cp:lastPrinted>
  <dcterms:created xsi:type="dcterms:W3CDTF">2021-01-04T10:20:16Z</dcterms:created>
  <dcterms:modified xsi:type="dcterms:W3CDTF">2025-06-04T16:34:19Z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0x010100330134A1AEDCAA45B62B2B9CEC6A151A</vt:lpwstr>
  </property>
</Properties>
</file>