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21" r:id="rId4"/>
    <p:sldMasterId id="2147483794" r:id="rId5"/>
  </p:sldMasterIdLst>
  <p:notesMasterIdLst>
    <p:notesMasterId r:id="rId27"/>
  </p:notesMasterIdLst>
  <p:handoutMasterIdLst>
    <p:handoutMasterId r:id="rId28"/>
  </p:handoutMasterIdLst>
  <p:sldIdLst>
    <p:sldId id="1156" r:id="rId6"/>
    <p:sldId id="257" r:id="rId7"/>
    <p:sldId id="767" r:id="rId8"/>
    <p:sldId id="1155" r:id="rId9"/>
    <p:sldId id="1157" r:id="rId10"/>
    <p:sldId id="1158" r:id="rId11"/>
    <p:sldId id="1167" r:id="rId12"/>
    <p:sldId id="1168" r:id="rId13"/>
    <p:sldId id="1169" r:id="rId14"/>
    <p:sldId id="1170" r:id="rId15"/>
    <p:sldId id="1171" r:id="rId16"/>
    <p:sldId id="1176" r:id="rId17"/>
    <p:sldId id="1181" r:id="rId18"/>
    <p:sldId id="1175" r:id="rId19"/>
    <p:sldId id="1177" r:id="rId20"/>
    <p:sldId id="1179" r:id="rId21"/>
    <p:sldId id="1180" r:id="rId22"/>
    <p:sldId id="1182" r:id="rId23"/>
    <p:sldId id="1185" r:id="rId24"/>
    <p:sldId id="1152" r:id="rId25"/>
    <p:sldId id="1154" r:id="rId26"/>
  </p:sldIdLst>
  <p:sldSz cx="13442950" cy="7561263"/>
  <p:notesSz cx="6865938" cy="9996488"/>
  <p:embeddedFontLst>
    <p:embeddedFont>
      <p:font typeface="Golos Text" panose="020B0503020202020204" pitchFamily="34" charset="0"/>
      <p:regular r:id="rId29"/>
      <p:bold r:id="rId30"/>
    </p:embeddedFont>
    <p:embeddedFont>
      <p:font typeface="Montserrat" pitchFamily="2" charset="77"/>
      <p:regular r:id="rId31"/>
      <p:bold r:id="rId32"/>
      <p:italic r:id="rId33"/>
      <p:boldItalic r:id="rId34"/>
    </p:embeddedFont>
    <p:embeddedFont>
      <p:font typeface="Montserrat Bold" pitchFamily="2" charset="77"/>
      <p:bold r:id="rId35"/>
      <p:italic r:id="rId36"/>
    </p:embeddedFont>
    <p:embeddedFont>
      <p:font typeface="Montserrat ExtraBold" pitchFamily="2" charset="77"/>
      <p:bold r:id="rId37"/>
      <p:boldItalic r:id="rId38"/>
    </p:embeddedFont>
    <p:embeddedFont>
      <p:font typeface="Montserrat Regular" pitchFamily="2" charset="77"/>
      <p:regular r:id="rId39"/>
      <p:bold r:id="rId40"/>
    </p:embeddedFont>
    <p:embeddedFont>
      <p:font typeface="Montserrat SemiBold" pitchFamily="2" charset="77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6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2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08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4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e Howlett" initials="GH" lastIdx="6" clrIdx="0">
    <p:extLst>
      <p:ext uri="{19B8F6BF-5375-455C-9EA6-DF929625EA0E}">
        <p15:presenceInfo xmlns:p15="http://schemas.microsoft.com/office/powerpoint/2012/main" userId="Georgie Howlett" providerId="None"/>
      </p:ext>
    </p:extLst>
  </p:cmAuthor>
  <p:cmAuthor id="2" name="Chloe Roberts" initials="CR" lastIdx="13" clrIdx="1">
    <p:extLst>
      <p:ext uri="{19B8F6BF-5375-455C-9EA6-DF929625EA0E}">
        <p15:presenceInfo xmlns:p15="http://schemas.microsoft.com/office/powerpoint/2012/main" userId="S::chloe@standagency.com::bf50607f-00e7-4d14-ba4f-7f214a5424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9E8"/>
    <a:srgbClr val="FF4F2D"/>
    <a:srgbClr val="282828"/>
    <a:srgbClr val="E3F700"/>
    <a:srgbClr val="D9D9D9"/>
    <a:srgbClr val="623BCB"/>
    <a:srgbClr val="585E64"/>
    <a:srgbClr val="243949"/>
    <a:srgbClr val="F9B21E"/>
    <a:srgbClr val="546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3" autoAdjust="0"/>
    <p:restoredTop sz="94150" autoAdjust="0"/>
  </p:normalViewPr>
  <p:slideViewPr>
    <p:cSldViewPr snapToGrid="0">
      <p:cViewPr varScale="1">
        <p:scale>
          <a:sx n="109" d="100"/>
          <a:sy n="109" d="100"/>
        </p:scale>
        <p:origin x="40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1.fntdata"/><Relationship Id="rId21" Type="http://schemas.openxmlformats.org/officeDocument/2006/relationships/slide" Target="slides/slide16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1.fntdata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5445" cy="499282"/>
          </a:xfrm>
          <a:prstGeom prst="rect">
            <a:avLst/>
          </a:prstGeom>
        </p:spPr>
        <p:txBody>
          <a:bodyPr vert="horz" lIns="88953" tIns="44477" rIns="88953" bIns="44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960" y="0"/>
            <a:ext cx="2975445" cy="499282"/>
          </a:xfrm>
          <a:prstGeom prst="rect">
            <a:avLst/>
          </a:prstGeom>
        </p:spPr>
        <p:txBody>
          <a:bodyPr vert="horz" lIns="88953" tIns="44477" rIns="88953" bIns="44477" rtlCol="0"/>
          <a:lstStyle>
            <a:lvl1pPr algn="r">
              <a:defRPr sz="1200"/>
            </a:lvl1pPr>
          </a:lstStyle>
          <a:p>
            <a:fld id="{5EB384D4-2E53-E247-B2BE-B9A7A9F27EF1}" type="datetimeFigureOut">
              <a:rPr lang="en-US" smtClean="0"/>
              <a:t>6/4/25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95656"/>
            <a:ext cx="2975445" cy="499282"/>
          </a:xfrm>
          <a:prstGeom prst="rect">
            <a:avLst/>
          </a:prstGeom>
        </p:spPr>
        <p:txBody>
          <a:bodyPr vert="horz" lIns="88953" tIns="44477" rIns="88953" bIns="44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960" y="9495656"/>
            <a:ext cx="2975445" cy="499282"/>
          </a:xfrm>
          <a:prstGeom prst="rect">
            <a:avLst/>
          </a:prstGeom>
        </p:spPr>
        <p:txBody>
          <a:bodyPr vert="horz" lIns="88953" tIns="44477" rIns="88953" bIns="44477" rtlCol="0" anchor="b"/>
          <a:lstStyle>
            <a:lvl1pPr algn="r">
              <a:defRPr sz="1200"/>
            </a:lvl1pPr>
          </a:lstStyle>
          <a:p>
            <a:fld id="{7AE476FB-E74B-024D-A9FE-B988F0AA8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927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5240" cy="499825"/>
          </a:xfrm>
          <a:prstGeom prst="rect">
            <a:avLst/>
          </a:prstGeom>
        </p:spPr>
        <p:txBody>
          <a:bodyPr vert="horz" lIns="96355" tIns="48178" rIns="96355" bIns="4817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10" y="1"/>
            <a:ext cx="2975240" cy="499825"/>
          </a:xfrm>
          <a:prstGeom prst="rect">
            <a:avLst/>
          </a:prstGeom>
        </p:spPr>
        <p:txBody>
          <a:bodyPr vert="horz" lIns="96355" tIns="48178" rIns="96355" bIns="48178" rtlCol="0"/>
          <a:lstStyle>
            <a:lvl1pPr algn="r">
              <a:defRPr sz="1300"/>
            </a:lvl1pPr>
          </a:lstStyle>
          <a:p>
            <a:fld id="{B3D0E235-2D17-4365-B03C-368C2C4B2B2F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5912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5" tIns="48178" rIns="96355" bIns="4817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5" y="4748332"/>
            <a:ext cx="5492750" cy="4498420"/>
          </a:xfrm>
          <a:prstGeom prst="rect">
            <a:avLst/>
          </a:prstGeom>
        </p:spPr>
        <p:txBody>
          <a:bodyPr vert="horz" lIns="96355" tIns="48178" rIns="96355" bIns="481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5240" cy="499825"/>
          </a:xfrm>
          <a:prstGeom prst="rect">
            <a:avLst/>
          </a:prstGeom>
        </p:spPr>
        <p:txBody>
          <a:bodyPr vert="horz" lIns="96355" tIns="48178" rIns="96355" bIns="4817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10" y="9494929"/>
            <a:ext cx="2975240" cy="499825"/>
          </a:xfrm>
          <a:prstGeom prst="rect">
            <a:avLst/>
          </a:prstGeom>
        </p:spPr>
        <p:txBody>
          <a:bodyPr vert="horz" lIns="96355" tIns="48178" rIns="96355" bIns="48178" rtlCol="0" anchor="b"/>
          <a:lstStyle>
            <a:lvl1pPr algn="r">
              <a:defRPr sz="1300"/>
            </a:lvl1pPr>
          </a:lstStyle>
          <a:p>
            <a:fld id="{19405186-0F26-4022-859B-364BA319D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268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6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2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08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4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05186-0F26-4022-859B-364BA319D75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54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437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05186-0F26-4022-859B-364BA319D75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649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05186-0F26-4022-859B-364BA319D75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640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>
                <a:solidFill>
                  <a:srgbClr val="D9D9D9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If you get a grant from Youth Music, we’ll ask you to submit a final report at the end. </a:t>
            </a:r>
          </a:p>
          <a:p>
            <a:endParaRPr lang="en-GB" sz="1400" dirty="0">
              <a:solidFill>
                <a:srgbClr val="D9D9D9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r>
              <a:rPr lang="en-GB" sz="1400" dirty="0">
                <a:solidFill>
                  <a:srgbClr val="D9D9D9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Most organisations will also submit an interim report while the project is underway. </a:t>
            </a:r>
          </a:p>
          <a:p>
            <a:endParaRPr lang="en-GB" sz="1400" dirty="0">
              <a:solidFill>
                <a:srgbClr val="D9D9D9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r>
              <a:rPr lang="en-GB" sz="1400" dirty="0">
                <a:solidFill>
                  <a:srgbClr val="D9D9D9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There is some data Youth Music asks you to collect, which we have summarised on this slide. Make sure you build this into your planning.</a:t>
            </a:r>
          </a:p>
          <a:p>
            <a:endParaRPr lang="en-GB" sz="1400" dirty="0">
              <a:solidFill>
                <a:srgbClr val="D9D9D9"/>
              </a:solidFill>
              <a:effectLst/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endParaRPr lang="en-GB" sz="1400" dirty="0">
              <a:solidFill>
                <a:srgbClr val="D9D9D9"/>
              </a:solidFill>
              <a:effectLst/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r>
              <a:rPr lang="en-GB" sz="1400" b="1" dirty="0"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2. Monitoring and stats</a:t>
            </a:r>
          </a:p>
          <a:p>
            <a:r>
              <a:rPr lang="en-GB" sz="1400" dirty="0"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This covers the activities that were delivered and how you spent the grant</a:t>
            </a:r>
            <a:endParaRPr lang="en-GB" sz="1400" dirty="0">
              <a:solidFill>
                <a:srgbClr val="D9D9D9"/>
              </a:solidFill>
              <a:effectLst/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05186-0F26-4022-859B-364BA319D75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2148" y="1692533"/>
            <a:ext cx="5939637" cy="70537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51"/>
              </a:spcBef>
              <a:buSzTx/>
              <a:buFontTx/>
              <a:buNone/>
              <a:defRPr sz="2646" b="1"/>
            </a:lvl1pPr>
            <a:lvl2pPr marL="0" indent="0">
              <a:spcBef>
                <a:spcPts val="551"/>
              </a:spcBef>
              <a:buSzTx/>
              <a:buFontTx/>
              <a:buNone/>
              <a:defRPr sz="2646" b="1"/>
            </a:lvl2pPr>
            <a:lvl3pPr marL="0" indent="0">
              <a:spcBef>
                <a:spcPts val="551"/>
              </a:spcBef>
              <a:buSzTx/>
              <a:buFontTx/>
              <a:buNone/>
              <a:defRPr sz="2646" b="1"/>
            </a:lvl3pPr>
            <a:lvl4pPr marL="0" indent="0">
              <a:spcBef>
                <a:spcPts val="551"/>
              </a:spcBef>
              <a:buSzTx/>
              <a:buFontTx/>
              <a:buNone/>
              <a:defRPr sz="2646" b="1"/>
            </a:lvl4pPr>
            <a:lvl5pPr marL="0" indent="0">
              <a:spcBef>
                <a:spcPts val="551"/>
              </a:spcBef>
              <a:buSzTx/>
              <a:buFontTx/>
              <a:buNone/>
              <a:defRPr sz="2646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28837" y="1692532"/>
            <a:ext cx="5941974" cy="70537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264240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standfirst style)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721475" y="180000"/>
            <a:ext cx="6494312" cy="72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</a:pPr>
            <a:endParaRPr lang="en-GB" sz="1800" b="1" cap="all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952" y="1021138"/>
            <a:ext cx="5095886" cy="57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1908176"/>
            <a:ext cx="5095886" cy="4752975"/>
          </a:xfrm>
        </p:spPr>
        <p:txBody>
          <a:bodyPr/>
          <a:lstStyle>
            <a:lvl1pPr>
              <a:lnSpc>
                <a:spcPct val="111000"/>
              </a:lnSpc>
              <a:spcBef>
                <a:spcPts val="1400"/>
              </a:spcBef>
              <a:defRPr sz="18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9113" y="1908176"/>
            <a:ext cx="5095886" cy="4752975"/>
          </a:xfrm>
        </p:spPr>
        <p:txBody>
          <a:bodyPr/>
          <a:lstStyle>
            <a:lvl1pPr>
              <a:lnSpc>
                <a:spcPct val="111000"/>
              </a:lnSpc>
              <a:spcBef>
                <a:spcPts val="1400"/>
              </a:spcBef>
              <a:defRPr sz="18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11591684-939E-458E-8F4C-9A6B5B4D3000}" type="datetime1">
              <a:rPr lang="en-GB" smtClean="0"/>
              <a:t>04/06/2025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67177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wide standfir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3313113"/>
            <a:ext cx="5548451" cy="3348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6548" y="3313113"/>
            <a:ext cx="5548451" cy="3348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813A20FD-965D-4467-9B81-2292091B10C7}" type="datetime1">
              <a:rPr lang="en-GB" smtClean="0"/>
              <a:t>04/06/2025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47951" y="1908174"/>
            <a:ext cx="9775411" cy="756000"/>
          </a:xfrm>
        </p:spPr>
        <p:txBody>
          <a:bodyPr/>
          <a:lstStyle>
            <a:lvl1pPr>
              <a:lnSpc>
                <a:spcPct val="111000"/>
              </a:lnSpc>
              <a:spcBef>
                <a:spcPts val="0"/>
              </a:spcBef>
              <a:defRPr sz="1800" b="0" baseline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standfirst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42632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2381250"/>
            <a:ext cx="3548112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7420" y="2381250"/>
            <a:ext cx="3548112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31E8FFCD-190D-40D1-8060-9D8D737F8261}" type="datetime1">
              <a:rPr lang="en-GB" smtClean="0"/>
              <a:t>04/06/2025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946888" y="2381250"/>
            <a:ext cx="3548112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51775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2381250"/>
            <a:ext cx="2547943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47653" y="2381250"/>
            <a:ext cx="2547943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20487E09-34D2-46C5-B6D6-742E6DCFA5B9}" type="datetime1">
              <a:rPr lang="en-GB" smtClean="0"/>
              <a:t>04/06/2025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947354" y="2381250"/>
            <a:ext cx="2547943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9947056" y="2381250"/>
            <a:ext cx="2547943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36086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(revers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2381250"/>
            <a:ext cx="2547943" cy="427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47653" y="2381250"/>
            <a:ext cx="2547943" cy="427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4D8F0436-0E38-42D3-9798-3D7A4DE4BA2D}" type="datetime1">
              <a:rPr lang="en-GB" smtClean="0"/>
              <a:t>04/06/2025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947354" y="2381250"/>
            <a:ext cx="2547943" cy="427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9947056" y="2381250"/>
            <a:ext cx="2547943" cy="427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21005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and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8C437B94-22D4-48E3-8CF6-08C6DB22D7A8}" type="datetime1">
              <a:rPr lang="en-GB" smtClean="0"/>
              <a:t>04/06/2025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C605-4074-4B94-A3C0-72E8290266C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47951" y="1908174"/>
            <a:ext cx="9775411" cy="756000"/>
          </a:xfrm>
        </p:spPr>
        <p:txBody>
          <a:bodyPr/>
          <a:lstStyle>
            <a:lvl1pPr>
              <a:lnSpc>
                <a:spcPct val="111000"/>
              </a:lnSpc>
              <a:spcBef>
                <a:spcPts val="0"/>
              </a:spcBef>
              <a:defRPr sz="1800" b="0" baseline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standfirst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08449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 Narrative (teal overlay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27508" y="180000"/>
            <a:ext cx="12988625" cy="7200000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</a:pPr>
            <a:endParaRPr lang="en-GB" sz="1800" b="1" cap="all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98338" y="2430420"/>
            <a:ext cx="9646274" cy="2700425"/>
          </a:xfrm>
          <a:noFill/>
        </p:spPr>
        <p:txBody>
          <a:bodyPr wrap="square" tIns="648000" bIns="828000" anchor="ctr" anchorCtr="0">
            <a:spAutoFit/>
          </a:bodyPr>
          <a:lstStyle>
            <a:lvl1pPr marL="0" indent="0" algn="ctr">
              <a:lnSpc>
                <a:spcPct val="111000"/>
              </a:lnSpc>
              <a:spcBef>
                <a:spcPts val="2000"/>
              </a:spcBef>
              <a:buNone/>
              <a:defRPr sz="3000" b="0" cap="none" spc="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600"/>
              </a:spcBef>
              <a:spcAft>
                <a:spcPts val="0"/>
              </a:spcAft>
              <a:buNone/>
              <a:defRPr sz="1000" b="1" cap="all" spc="150" baseline="0">
                <a:solidFill>
                  <a:schemeClr val="tx2"/>
                </a:solidFill>
              </a:defRPr>
            </a:lvl2pPr>
            <a:lvl3pPr marL="0" indent="0" algn="ctr">
              <a:spcBef>
                <a:spcPts val="1500"/>
              </a:spcBef>
              <a:buNone/>
              <a:defRPr sz="1300">
                <a:solidFill>
                  <a:schemeClr val="bg1"/>
                </a:solidFill>
                <a:latin typeface="+mj-lt"/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Level 1 (section title)</a:t>
            </a:r>
          </a:p>
          <a:p>
            <a:pPr lvl="1"/>
            <a:r>
              <a:rPr lang="en-US"/>
              <a:t>Level 2 (section number)</a:t>
            </a:r>
          </a:p>
          <a:p>
            <a:pPr lvl="2"/>
            <a:r>
              <a:rPr lang="en-US"/>
              <a:t>Level 3 (section description/subtitle</a:t>
            </a: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7A6E5AEF-7775-4729-96E7-C856FD79E1A6}" type="datetime1">
              <a:rPr lang="en-GB" smtClean="0"/>
              <a:t>04/06/2025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7863-DFF3-4F39-83A2-3C62F44E15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" name="TextBox 24"/>
          <p:cNvSpPr txBox="1"/>
          <p:nvPr userDrawn="1"/>
        </p:nvSpPr>
        <p:spPr>
          <a:xfrm>
            <a:off x="1924283" y="-173505"/>
            <a:ext cx="9594385" cy="173505"/>
          </a:xfrm>
          <a:prstGeom prst="rect">
            <a:avLst/>
          </a:prstGeom>
          <a:noFill/>
        </p:spPr>
        <p:txBody>
          <a:bodyPr wrap="square" lIns="0" tIns="0" rIns="0" bIns="36000" rtlCol="0" anchor="b" anchorCtr="0">
            <a:spAutoFit/>
          </a:bodyPr>
          <a:lstStyle/>
          <a:p>
            <a:pPr algn="ctr">
              <a:lnSpc>
                <a:spcPct val="121000"/>
              </a:lnSpc>
              <a:spcBef>
                <a:spcPts val="850"/>
              </a:spcBef>
            </a:pPr>
            <a:r>
              <a:rPr lang="en-GB" sz="800" spc="20"/>
              <a:t>Change slide background to add/replace picture. For best effect, use greyscale, high-contract imagery,</a:t>
            </a:r>
            <a:r>
              <a:rPr lang="en-GB" sz="800" spc="20" baseline="0"/>
              <a:t> in A4 size.</a:t>
            </a:r>
            <a:endParaRPr lang="en-GB" sz="800" spc="20"/>
          </a:p>
        </p:txBody>
      </p:sp>
      <p:grpSp>
        <p:nvGrpSpPr>
          <p:cNvPr id="10" name="Group 18"/>
          <p:cNvGrpSpPr>
            <a:grpSpLocks noChangeAspect="1"/>
          </p:cNvGrpSpPr>
          <p:nvPr userDrawn="1"/>
        </p:nvGrpSpPr>
        <p:grpSpPr bwMode="auto">
          <a:xfrm>
            <a:off x="11306568" y="7015606"/>
            <a:ext cx="1593030" cy="130972"/>
            <a:chOff x="1878" y="-394"/>
            <a:chExt cx="1490" cy="154"/>
          </a:xfrm>
          <a:solidFill>
            <a:schemeClr val="tx2"/>
          </a:solidFill>
        </p:grpSpPr>
        <p:sp>
          <p:nvSpPr>
            <p:cNvPr id="11" name="Freeform 19"/>
            <p:cNvSpPr>
              <a:spLocks/>
            </p:cNvSpPr>
            <p:nvPr userDrawn="1"/>
          </p:nvSpPr>
          <p:spPr bwMode="auto">
            <a:xfrm>
              <a:off x="1878" y="-394"/>
              <a:ext cx="114" cy="154"/>
            </a:xfrm>
            <a:custGeom>
              <a:avLst/>
              <a:gdLst>
                <a:gd name="T0" fmla="*/ 12 w 48"/>
                <a:gd name="T1" fmla="*/ 44 h 62"/>
                <a:gd name="T2" fmla="*/ 24 w 48"/>
                <a:gd name="T3" fmla="*/ 51 h 62"/>
                <a:gd name="T4" fmla="*/ 35 w 48"/>
                <a:gd name="T5" fmla="*/ 44 h 62"/>
                <a:gd name="T6" fmla="*/ 22 w 48"/>
                <a:gd name="T7" fmla="*/ 36 h 62"/>
                <a:gd name="T8" fmla="*/ 0 w 48"/>
                <a:gd name="T9" fmla="*/ 19 h 62"/>
                <a:gd name="T10" fmla="*/ 23 w 48"/>
                <a:gd name="T11" fmla="*/ 0 h 62"/>
                <a:gd name="T12" fmla="*/ 46 w 48"/>
                <a:gd name="T13" fmla="*/ 18 h 62"/>
                <a:gd name="T14" fmla="*/ 34 w 48"/>
                <a:gd name="T15" fmla="*/ 18 h 62"/>
                <a:gd name="T16" fmla="*/ 23 w 48"/>
                <a:gd name="T17" fmla="*/ 11 h 62"/>
                <a:gd name="T18" fmla="*/ 13 w 48"/>
                <a:gd name="T19" fmla="*/ 19 h 62"/>
                <a:gd name="T20" fmla="*/ 24 w 48"/>
                <a:gd name="T21" fmla="*/ 26 h 62"/>
                <a:gd name="T22" fmla="*/ 48 w 48"/>
                <a:gd name="T23" fmla="*/ 44 h 62"/>
                <a:gd name="T24" fmla="*/ 24 w 48"/>
                <a:gd name="T25" fmla="*/ 62 h 62"/>
                <a:gd name="T26" fmla="*/ 0 w 48"/>
                <a:gd name="T27" fmla="*/ 44 h 62"/>
                <a:gd name="T28" fmla="*/ 12 w 48"/>
                <a:gd name="T29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2">
                  <a:moveTo>
                    <a:pt x="12" y="44"/>
                  </a:moveTo>
                  <a:cubicBezTo>
                    <a:pt x="12" y="49"/>
                    <a:pt x="18" y="51"/>
                    <a:pt x="24" y="51"/>
                  </a:cubicBezTo>
                  <a:cubicBezTo>
                    <a:pt x="29" y="51"/>
                    <a:pt x="35" y="50"/>
                    <a:pt x="35" y="44"/>
                  </a:cubicBezTo>
                  <a:cubicBezTo>
                    <a:pt x="35" y="37"/>
                    <a:pt x="28" y="36"/>
                    <a:pt x="22" y="36"/>
                  </a:cubicBezTo>
                  <a:cubicBezTo>
                    <a:pt x="11" y="35"/>
                    <a:pt x="0" y="31"/>
                    <a:pt x="0" y="19"/>
                  </a:cubicBezTo>
                  <a:cubicBezTo>
                    <a:pt x="0" y="6"/>
                    <a:pt x="11" y="0"/>
                    <a:pt x="23" y="0"/>
                  </a:cubicBezTo>
                  <a:cubicBezTo>
                    <a:pt x="34" y="0"/>
                    <a:pt x="46" y="5"/>
                    <a:pt x="46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3" y="14"/>
                    <a:pt x="28" y="11"/>
                    <a:pt x="23" y="11"/>
                  </a:cubicBezTo>
                  <a:cubicBezTo>
                    <a:pt x="18" y="11"/>
                    <a:pt x="13" y="14"/>
                    <a:pt x="13" y="19"/>
                  </a:cubicBezTo>
                  <a:cubicBezTo>
                    <a:pt x="13" y="24"/>
                    <a:pt x="18" y="25"/>
                    <a:pt x="24" y="26"/>
                  </a:cubicBezTo>
                  <a:cubicBezTo>
                    <a:pt x="37" y="27"/>
                    <a:pt x="48" y="30"/>
                    <a:pt x="48" y="44"/>
                  </a:cubicBezTo>
                  <a:cubicBezTo>
                    <a:pt x="48" y="58"/>
                    <a:pt x="36" y="62"/>
                    <a:pt x="24" y="62"/>
                  </a:cubicBezTo>
                  <a:cubicBezTo>
                    <a:pt x="12" y="62"/>
                    <a:pt x="0" y="57"/>
                    <a:pt x="0" y="44"/>
                  </a:cubicBezTo>
                  <a:lnTo>
                    <a:pt x="12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2" name="Freeform 20"/>
            <p:cNvSpPr>
              <a:spLocks/>
            </p:cNvSpPr>
            <p:nvPr userDrawn="1"/>
          </p:nvSpPr>
          <p:spPr bwMode="auto">
            <a:xfrm>
              <a:off x="2001" y="-389"/>
              <a:ext cx="104" cy="147"/>
            </a:xfrm>
            <a:custGeom>
              <a:avLst/>
              <a:gdLst>
                <a:gd name="T0" fmla="*/ 0 w 104"/>
                <a:gd name="T1" fmla="*/ 0 h 147"/>
                <a:gd name="T2" fmla="*/ 0 w 104"/>
                <a:gd name="T3" fmla="*/ 28 h 147"/>
                <a:gd name="T4" fmla="*/ 38 w 104"/>
                <a:gd name="T5" fmla="*/ 28 h 147"/>
                <a:gd name="T6" fmla="*/ 38 w 104"/>
                <a:gd name="T7" fmla="*/ 147 h 147"/>
                <a:gd name="T8" fmla="*/ 66 w 104"/>
                <a:gd name="T9" fmla="*/ 147 h 147"/>
                <a:gd name="T10" fmla="*/ 66 w 104"/>
                <a:gd name="T11" fmla="*/ 28 h 147"/>
                <a:gd name="T12" fmla="*/ 104 w 104"/>
                <a:gd name="T13" fmla="*/ 28 h 147"/>
                <a:gd name="T14" fmla="*/ 104 w 104"/>
                <a:gd name="T15" fmla="*/ 0 h 147"/>
                <a:gd name="T16" fmla="*/ 0 w 104"/>
                <a:gd name="T1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47">
                  <a:moveTo>
                    <a:pt x="0" y="0"/>
                  </a:moveTo>
                  <a:lnTo>
                    <a:pt x="0" y="28"/>
                  </a:lnTo>
                  <a:lnTo>
                    <a:pt x="38" y="28"/>
                  </a:lnTo>
                  <a:lnTo>
                    <a:pt x="38" y="147"/>
                  </a:lnTo>
                  <a:lnTo>
                    <a:pt x="66" y="147"/>
                  </a:lnTo>
                  <a:lnTo>
                    <a:pt x="66" y="28"/>
                  </a:lnTo>
                  <a:lnTo>
                    <a:pt x="104" y="28"/>
                  </a:lnTo>
                  <a:lnTo>
                    <a:pt x="10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3" name="Freeform 21"/>
            <p:cNvSpPr>
              <a:spLocks/>
            </p:cNvSpPr>
            <p:nvPr userDrawn="1"/>
          </p:nvSpPr>
          <p:spPr bwMode="auto">
            <a:xfrm>
              <a:off x="2257" y="-391"/>
              <a:ext cx="119" cy="149"/>
            </a:xfrm>
            <a:custGeom>
              <a:avLst/>
              <a:gdLst>
                <a:gd name="T0" fmla="*/ 0 w 119"/>
                <a:gd name="T1" fmla="*/ 0 h 149"/>
                <a:gd name="T2" fmla="*/ 0 w 119"/>
                <a:gd name="T3" fmla="*/ 149 h 149"/>
                <a:gd name="T4" fmla="*/ 29 w 119"/>
                <a:gd name="T5" fmla="*/ 149 h 149"/>
                <a:gd name="T6" fmla="*/ 29 w 119"/>
                <a:gd name="T7" fmla="*/ 64 h 149"/>
                <a:gd name="T8" fmla="*/ 110 w 119"/>
                <a:gd name="T9" fmla="*/ 149 h 149"/>
                <a:gd name="T10" fmla="*/ 119 w 119"/>
                <a:gd name="T11" fmla="*/ 149 h 149"/>
                <a:gd name="T12" fmla="*/ 119 w 119"/>
                <a:gd name="T13" fmla="*/ 2 h 149"/>
                <a:gd name="T14" fmla="*/ 88 w 119"/>
                <a:gd name="T15" fmla="*/ 2 h 149"/>
                <a:gd name="T16" fmla="*/ 88 w 119"/>
                <a:gd name="T17" fmla="*/ 84 h 149"/>
                <a:gd name="T18" fmla="*/ 10 w 119"/>
                <a:gd name="T19" fmla="*/ 0 h 149"/>
                <a:gd name="T20" fmla="*/ 0 w 119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49">
                  <a:moveTo>
                    <a:pt x="0" y="0"/>
                  </a:moveTo>
                  <a:lnTo>
                    <a:pt x="0" y="149"/>
                  </a:lnTo>
                  <a:lnTo>
                    <a:pt x="29" y="149"/>
                  </a:lnTo>
                  <a:lnTo>
                    <a:pt x="29" y="64"/>
                  </a:lnTo>
                  <a:lnTo>
                    <a:pt x="110" y="149"/>
                  </a:lnTo>
                  <a:lnTo>
                    <a:pt x="119" y="149"/>
                  </a:lnTo>
                  <a:lnTo>
                    <a:pt x="119" y="2"/>
                  </a:lnTo>
                  <a:lnTo>
                    <a:pt x="88" y="2"/>
                  </a:lnTo>
                  <a:lnTo>
                    <a:pt x="88" y="8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 userDrawn="1"/>
          </p:nvSpPr>
          <p:spPr bwMode="auto">
            <a:xfrm>
              <a:off x="2409" y="-389"/>
              <a:ext cx="121" cy="147"/>
            </a:xfrm>
            <a:custGeom>
              <a:avLst/>
              <a:gdLst>
                <a:gd name="T0" fmla="*/ 22 w 51"/>
                <a:gd name="T1" fmla="*/ 48 h 59"/>
                <a:gd name="T2" fmla="*/ 38 w 51"/>
                <a:gd name="T3" fmla="*/ 29 h 59"/>
                <a:gd name="T4" fmla="*/ 22 w 51"/>
                <a:gd name="T5" fmla="*/ 11 h 59"/>
                <a:gd name="T6" fmla="*/ 12 w 51"/>
                <a:gd name="T7" fmla="*/ 11 h 59"/>
                <a:gd name="T8" fmla="*/ 12 w 51"/>
                <a:gd name="T9" fmla="*/ 48 h 59"/>
                <a:gd name="T10" fmla="*/ 22 w 51"/>
                <a:gd name="T11" fmla="*/ 48 h 59"/>
                <a:gd name="T12" fmla="*/ 22 w 51"/>
                <a:gd name="T13" fmla="*/ 0 h 59"/>
                <a:gd name="T14" fmla="*/ 51 w 51"/>
                <a:gd name="T15" fmla="*/ 29 h 59"/>
                <a:gd name="T16" fmla="*/ 22 w 51"/>
                <a:gd name="T17" fmla="*/ 59 h 59"/>
                <a:gd name="T18" fmla="*/ 0 w 51"/>
                <a:gd name="T19" fmla="*/ 59 h 59"/>
                <a:gd name="T20" fmla="*/ 0 w 51"/>
                <a:gd name="T21" fmla="*/ 0 h 59"/>
                <a:gd name="T22" fmla="*/ 22 w 51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9">
                  <a:moveTo>
                    <a:pt x="22" y="48"/>
                  </a:moveTo>
                  <a:cubicBezTo>
                    <a:pt x="33" y="48"/>
                    <a:pt x="38" y="39"/>
                    <a:pt x="38" y="29"/>
                  </a:cubicBezTo>
                  <a:cubicBezTo>
                    <a:pt x="38" y="20"/>
                    <a:pt x="33" y="11"/>
                    <a:pt x="2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48"/>
                    <a:pt x="12" y="48"/>
                    <a:pt x="12" y="48"/>
                  </a:cubicBezTo>
                  <a:lnTo>
                    <a:pt x="22" y="48"/>
                  </a:lnTo>
                  <a:close/>
                  <a:moveTo>
                    <a:pt x="22" y="0"/>
                  </a:moveTo>
                  <a:cubicBezTo>
                    <a:pt x="41" y="0"/>
                    <a:pt x="51" y="14"/>
                    <a:pt x="51" y="29"/>
                  </a:cubicBezTo>
                  <a:cubicBezTo>
                    <a:pt x="51" y="44"/>
                    <a:pt x="41" y="59"/>
                    <a:pt x="22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 userDrawn="1"/>
          </p:nvSpPr>
          <p:spPr bwMode="auto">
            <a:xfrm>
              <a:off x="2537" y="-391"/>
              <a:ext cx="140" cy="149"/>
            </a:xfrm>
            <a:custGeom>
              <a:avLst/>
              <a:gdLst>
                <a:gd name="T0" fmla="*/ 72 w 140"/>
                <a:gd name="T1" fmla="*/ 27 h 149"/>
                <a:gd name="T2" fmla="*/ 100 w 140"/>
                <a:gd name="T3" fmla="*/ 97 h 149"/>
                <a:gd name="T4" fmla="*/ 41 w 140"/>
                <a:gd name="T5" fmla="*/ 97 h 149"/>
                <a:gd name="T6" fmla="*/ 72 w 140"/>
                <a:gd name="T7" fmla="*/ 27 h 149"/>
                <a:gd name="T8" fmla="*/ 67 w 140"/>
                <a:gd name="T9" fmla="*/ 0 h 149"/>
                <a:gd name="T10" fmla="*/ 0 w 140"/>
                <a:gd name="T11" fmla="*/ 146 h 149"/>
                <a:gd name="T12" fmla="*/ 0 w 140"/>
                <a:gd name="T13" fmla="*/ 149 h 149"/>
                <a:gd name="T14" fmla="*/ 19 w 140"/>
                <a:gd name="T15" fmla="*/ 149 h 149"/>
                <a:gd name="T16" fmla="*/ 36 w 140"/>
                <a:gd name="T17" fmla="*/ 111 h 149"/>
                <a:gd name="T18" fmla="*/ 107 w 140"/>
                <a:gd name="T19" fmla="*/ 111 h 149"/>
                <a:gd name="T20" fmla="*/ 124 w 140"/>
                <a:gd name="T21" fmla="*/ 149 h 149"/>
                <a:gd name="T22" fmla="*/ 140 w 140"/>
                <a:gd name="T23" fmla="*/ 149 h 149"/>
                <a:gd name="T24" fmla="*/ 140 w 140"/>
                <a:gd name="T25" fmla="*/ 146 h 149"/>
                <a:gd name="T26" fmla="*/ 74 w 140"/>
                <a:gd name="T27" fmla="*/ 0 h 149"/>
                <a:gd name="T28" fmla="*/ 67 w 140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49">
                  <a:moveTo>
                    <a:pt x="72" y="27"/>
                  </a:moveTo>
                  <a:lnTo>
                    <a:pt x="100" y="97"/>
                  </a:lnTo>
                  <a:lnTo>
                    <a:pt x="41" y="97"/>
                  </a:lnTo>
                  <a:lnTo>
                    <a:pt x="72" y="27"/>
                  </a:lnTo>
                  <a:close/>
                  <a:moveTo>
                    <a:pt x="67" y="0"/>
                  </a:moveTo>
                  <a:lnTo>
                    <a:pt x="0" y="146"/>
                  </a:lnTo>
                  <a:lnTo>
                    <a:pt x="0" y="149"/>
                  </a:lnTo>
                  <a:lnTo>
                    <a:pt x="19" y="149"/>
                  </a:lnTo>
                  <a:lnTo>
                    <a:pt x="36" y="111"/>
                  </a:lnTo>
                  <a:lnTo>
                    <a:pt x="107" y="111"/>
                  </a:lnTo>
                  <a:lnTo>
                    <a:pt x="124" y="149"/>
                  </a:lnTo>
                  <a:lnTo>
                    <a:pt x="140" y="149"/>
                  </a:lnTo>
                  <a:lnTo>
                    <a:pt x="140" y="146"/>
                  </a:lnTo>
                  <a:lnTo>
                    <a:pt x="74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6" name="Freeform 24"/>
            <p:cNvSpPr>
              <a:spLocks/>
            </p:cNvSpPr>
            <p:nvPr userDrawn="1"/>
          </p:nvSpPr>
          <p:spPr bwMode="auto">
            <a:xfrm>
              <a:off x="2685" y="-391"/>
              <a:ext cx="140" cy="151"/>
            </a:xfrm>
            <a:custGeom>
              <a:avLst/>
              <a:gdLst>
                <a:gd name="T0" fmla="*/ 30 w 59"/>
                <a:gd name="T1" fmla="*/ 0 h 61"/>
                <a:gd name="T2" fmla="*/ 56 w 59"/>
                <a:gd name="T3" fmla="*/ 18 h 61"/>
                <a:gd name="T4" fmla="*/ 49 w 59"/>
                <a:gd name="T5" fmla="*/ 18 h 61"/>
                <a:gd name="T6" fmla="*/ 30 w 59"/>
                <a:gd name="T7" fmla="*/ 6 h 61"/>
                <a:gd name="T8" fmla="*/ 7 w 59"/>
                <a:gd name="T9" fmla="*/ 30 h 61"/>
                <a:gd name="T10" fmla="*/ 30 w 59"/>
                <a:gd name="T11" fmla="*/ 54 h 61"/>
                <a:gd name="T12" fmla="*/ 52 w 59"/>
                <a:gd name="T13" fmla="*/ 35 h 61"/>
                <a:gd name="T14" fmla="*/ 31 w 59"/>
                <a:gd name="T15" fmla="*/ 35 h 61"/>
                <a:gd name="T16" fmla="*/ 31 w 59"/>
                <a:gd name="T17" fmla="*/ 29 h 61"/>
                <a:gd name="T18" fmla="*/ 58 w 59"/>
                <a:gd name="T19" fmla="*/ 29 h 61"/>
                <a:gd name="T20" fmla="*/ 56 w 59"/>
                <a:gd name="T21" fmla="*/ 44 h 61"/>
                <a:gd name="T22" fmla="*/ 30 w 59"/>
                <a:gd name="T23" fmla="*/ 61 h 61"/>
                <a:gd name="T24" fmla="*/ 0 w 59"/>
                <a:gd name="T25" fmla="*/ 30 h 61"/>
                <a:gd name="T26" fmla="*/ 30 w 59"/>
                <a:gd name="T2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1">
                  <a:moveTo>
                    <a:pt x="30" y="0"/>
                  </a:moveTo>
                  <a:cubicBezTo>
                    <a:pt x="41" y="0"/>
                    <a:pt x="53" y="5"/>
                    <a:pt x="56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6" y="9"/>
                    <a:pt x="39" y="6"/>
                    <a:pt x="30" y="6"/>
                  </a:cubicBezTo>
                  <a:cubicBezTo>
                    <a:pt x="16" y="6"/>
                    <a:pt x="7" y="17"/>
                    <a:pt x="7" y="30"/>
                  </a:cubicBezTo>
                  <a:cubicBezTo>
                    <a:pt x="7" y="44"/>
                    <a:pt x="16" y="54"/>
                    <a:pt x="30" y="54"/>
                  </a:cubicBezTo>
                  <a:cubicBezTo>
                    <a:pt x="42" y="54"/>
                    <a:pt x="51" y="48"/>
                    <a:pt x="5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9" y="34"/>
                    <a:pt x="58" y="40"/>
                    <a:pt x="56" y="44"/>
                  </a:cubicBezTo>
                  <a:cubicBezTo>
                    <a:pt x="52" y="55"/>
                    <a:pt x="42" y="61"/>
                    <a:pt x="30" y="61"/>
                  </a:cubicBezTo>
                  <a:cubicBezTo>
                    <a:pt x="13" y="61"/>
                    <a:pt x="0" y="49"/>
                    <a:pt x="0" y="30"/>
                  </a:cubicBezTo>
                  <a:cubicBezTo>
                    <a:pt x="0" y="12"/>
                    <a:pt x="13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7" name="Freeform 25"/>
            <p:cNvSpPr>
              <a:spLocks/>
            </p:cNvSpPr>
            <p:nvPr userDrawn="1"/>
          </p:nvSpPr>
          <p:spPr bwMode="auto">
            <a:xfrm>
              <a:off x="2851" y="-389"/>
              <a:ext cx="83" cy="147"/>
            </a:xfrm>
            <a:custGeom>
              <a:avLst/>
              <a:gdLst>
                <a:gd name="T0" fmla="*/ 0 w 83"/>
                <a:gd name="T1" fmla="*/ 0 h 147"/>
                <a:gd name="T2" fmla="*/ 0 w 83"/>
                <a:gd name="T3" fmla="*/ 147 h 147"/>
                <a:gd name="T4" fmla="*/ 83 w 83"/>
                <a:gd name="T5" fmla="*/ 147 h 147"/>
                <a:gd name="T6" fmla="*/ 83 w 83"/>
                <a:gd name="T7" fmla="*/ 132 h 147"/>
                <a:gd name="T8" fmla="*/ 16 w 83"/>
                <a:gd name="T9" fmla="*/ 132 h 147"/>
                <a:gd name="T10" fmla="*/ 16 w 83"/>
                <a:gd name="T11" fmla="*/ 77 h 147"/>
                <a:gd name="T12" fmla="*/ 78 w 83"/>
                <a:gd name="T13" fmla="*/ 77 h 147"/>
                <a:gd name="T14" fmla="*/ 78 w 83"/>
                <a:gd name="T15" fmla="*/ 62 h 147"/>
                <a:gd name="T16" fmla="*/ 16 w 83"/>
                <a:gd name="T17" fmla="*/ 62 h 147"/>
                <a:gd name="T18" fmla="*/ 16 w 83"/>
                <a:gd name="T19" fmla="*/ 15 h 147"/>
                <a:gd name="T20" fmla="*/ 80 w 83"/>
                <a:gd name="T21" fmla="*/ 15 h 147"/>
                <a:gd name="T22" fmla="*/ 80 w 83"/>
                <a:gd name="T23" fmla="*/ 0 h 147"/>
                <a:gd name="T24" fmla="*/ 0 w 83"/>
                <a:gd name="T2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47">
                  <a:moveTo>
                    <a:pt x="0" y="0"/>
                  </a:moveTo>
                  <a:lnTo>
                    <a:pt x="0" y="147"/>
                  </a:lnTo>
                  <a:lnTo>
                    <a:pt x="83" y="147"/>
                  </a:lnTo>
                  <a:lnTo>
                    <a:pt x="83" y="132"/>
                  </a:lnTo>
                  <a:lnTo>
                    <a:pt x="16" y="132"/>
                  </a:lnTo>
                  <a:lnTo>
                    <a:pt x="16" y="77"/>
                  </a:lnTo>
                  <a:lnTo>
                    <a:pt x="78" y="77"/>
                  </a:lnTo>
                  <a:lnTo>
                    <a:pt x="78" y="62"/>
                  </a:lnTo>
                  <a:lnTo>
                    <a:pt x="16" y="62"/>
                  </a:lnTo>
                  <a:lnTo>
                    <a:pt x="16" y="15"/>
                  </a:lnTo>
                  <a:lnTo>
                    <a:pt x="80" y="15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auto">
            <a:xfrm>
              <a:off x="2965" y="-391"/>
              <a:ext cx="114" cy="149"/>
            </a:xfrm>
            <a:custGeom>
              <a:avLst/>
              <a:gdLst>
                <a:gd name="T0" fmla="*/ 0 w 114"/>
                <a:gd name="T1" fmla="*/ 0 h 149"/>
                <a:gd name="T2" fmla="*/ 0 w 114"/>
                <a:gd name="T3" fmla="*/ 149 h 149"/>
                <a:gd name="T4" fmla="*/ 16 w 114"/>
                <a:gd name="T5" fmla="*/ 149 h 149"/>
                <a:gd name="T6" fmla="*/ 16 w 114"/>
                <a:gd name="T7" fmla="*/ 77 h 149"/>
                <a:gd name="T8" fmla="*/ 16 w 114"/>
                <a:gd name="T9" fmla="*/ 37 h 149"/>
                <a:gd name="T10" fmla="*/ 106 w 114"/>
                <a:gd name="T11" fmla="*/ 149 h 149"/>
                <a:gd name="T12" fmla="*/ 114 w 114"/>
                <a:gd name="T13" fmla="*/ 149 h 149"/>
                <a:gd name="T14" fmla="*/ 114 w 114"/>
                <a:gd name="T15" fmla="*/ 2 h 149"/>
                <a:gd name="T16" fmla="*/ 97 w 114"/>
                <a:gd name="T17" fmla="*/ 2 h 149"/>
                <a:gd name="T18" fmla="*/ 97 w 114"/>
                <a:gd name="T19" fmla="*/ 69 h 149"/>
                <a:gd name="T20" fmla="*/ 97 w 114"/>
                <a:gd name="T21" fmla="*/ 114 h 149"/>
                <a:gd name="T22" fmla="*/ 7 w 114"/>
                <a:gd name="T23" fmla="*/ 0 h 149"/>
                <a:gd name="T24" fmla="*/ 0 w 114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49">
                  <a:moveTo>
                    <a:pt x="0" y="0"/>
                  </a:moveTo>
                  <a:lnTo>
                    <a:pt x="0" y="149"/>
                  </a:lnTo>
                  <a:lnTo>
                    <a:pt x="16" y="149"/>
                  </a:lnTo>
                  <a:lnTo>
                    <a:pt x="16" y="77"/>
                  </a:lnTo>
                  <a:lnTo>
                    <a:pt x="16" y="37"/>
                  </a:lnTo>
                  <a:lnTo>
                    <a:pt x="106" y="149"/>
                  </a:lnTo>
                  <a:lnTo>
                    <a:pt x="114" y="149"/>
                  </a:lnTo>
                  <a:lnTo>
                    <a:pt x="114" y="2"/>
                  </a:lnTo>
                  <a:lnTo>
                    <a:pt x="97" y="2"/>
                  </a:lnTo>
                  <a:lnTo>
                    <a:pt x="97" y="69"/>
                  </a:lnTo>
                  <a:lnTo>
                    <a:pt x="97" y="114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3107" y="-391"/>
              <a:ext cx="135" cy="151"/>
            </a:xfrm>
            <a:custGeom>
              <a:avLst/>
              <a:gdLst>
                <a:gd name="T0" fmla="*/ 30 w 57"/>
                <a:gd name="T1" fmla="*/ 0 h 61"/>
                <a:gd name="T2" fmla="*/ 56 w 57"/>
                <a:gd name="T3" fmla="*/ 19 h 61"/>
                <a:gd name="T4" fmla="*/ 50 w 57"/>
                <a:gd name="T5" fmla="*/ 19 h 61"/>
                <a:gd name="T6" fmla="*/ 30 w 57"/>
                <a:gd name="T7" fmla="*/ 6 h 61"/>
                <a:gd name="T8" fmla="*/ 7 w 57"/>
                <a:gd name="T9" fmla="*/ 30 h 61"/>
                <a:gd name="T10" fmla="*/ 30 w 57"/>
                <a:gd name="T11" fmla="*/ 54 h 61"/>
                <a:gd name="T12" fmla="*/ 50 w 57"/>
                <a:gd name="T13" fmla="*/ 41 h 61"/>
                <a:gd name="T14" fmla="*/ 57 w 57"/>
                <a:gd name="T15" fmla="*/ 41 h 61"/>
                <a:gd name="T16" fmla="*/ 30 w 57"/>
                <a:gd name="T17" fmla="*/ 61 h 61"/>
                <a:gd name="T18" fmla="*/ 0 w 57"/>
                <a:gd name="T19" fmla="*/ 30 h 61"/>
                <a:gd name="T20" fmla="*/ 30 w 57"/>
                <a:gd name="T2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61">
                  <a:moveTo>
                    <a:pt x="30" y="0"/>
                  </a:moveTo>
                  <a:cubicBezTo>
                    <a:pt x="41" y="0"/>
                    <a:pt x="53" y="6"/>
                    <a:pt x="56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6" y="10"/>
                    <a:pt x="39" y="6"/>
                    <a:pt x="30" y="6"/>
                  </a:cubicBezTo>
                  <a:cubicBezTo>
                    <a:pt x="16" y="6"/>
                    <a:pt x="7" y="17"/>
                    <a:pt x="7" y="30"/>
                  </a:cubicBezTo>
                  <a:cubicBezTo>
                    <a:pt x="7" y="44"/>
                    <a:pt x="16" y="54"/>
                    <a:pt x="30" y="54"/>
                  </a:cubicBezTo>
                  <a:cubicBezTo>
                    <a:pt x="39" y="54"/>
                    <a:pt x="47" y="50"/>
                    <a:pt x="50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3" y="54"/>
                    <a:pt x="42" y="61"/>
                    <a:pt x="30" y="61"/>
                  </a:cubicBezTo>
                  <a:cubicBezTo>
                    <a:pt x="13" y="61"/>
                    <a:pt x="0" y="49"/>
                    <a:pt x="0" y="30"/>
                  </a:cubicBezTo>
                  <a:cubicBezTo>
                    <a:pt x="0" y="12"/>
                    <a:pt x="13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3249" y="-389"/>
              <a:ext cx="119" cy="147"/>
            </a:xfrm>
            <a:custGeom>
              <a:avLst/>
              <a:gdLst>
                <a:gd name="T0" fmla="*/ 102 w 119"/>
                <a:gd name="T1" fmla="*/ 0 h 147"/>
                <a:gd name="T2" fmla="*/ 81 w 119"/>
                <a:gd name="T3" fmla="*/ 35 h 147"/>
                <a:gd name="T4" fmla="*/ 62 w 119"/>
                <a:gd name="T5" fmla="*/ 70 h 147"/>
                <a:gd name="T6" fmla="*/ 60 w 119"/>
                <a:gd name="T7" fmla="*/ 70 h 147"/>
                <a:gd name="T8" fmla="*/ 41 w 119"/>
                <a:gd name="T9" fmla="*/ 33 h 147"/>
                <a:gd name="T10" fmla="*/ 19 w 119"/>
                <a:gd name="T11" fmla="*/ 0 h 147"/>
                <a:gd name="T12" fmla="*/ 0 w 119"/>
                <a:gd name="T13" fmla="*/ 0 h 147"/>
                <a:gd name="T14" fmla="*/ 0 w 119"/>
                <a:gd name="T15" fmla="*/ 3 h 147"/>
                <a:gd name="T16" fmla="*/ 53 w 119"/>
                <a:gd name="T17" fmla="*/ 87 h 147"/>
                <a:gd name="T18" fmla="*/ 53 w 119"/>
                <a:gd name="T19" fmla="*/ 147 h 147"/>
                <a:gd name="T20" fmla="*/ 69 w 119"/>
                <a:gd name="T21" fmla="*/ 147 h 147"/>
                <a:gd name="T22" fmla="*/ 69 w 119"/>
                <a:gd name="T23" fmla="*/ 87 h 147"/>
                <a:gd name="T24" fmla="*/ 119 w 119"/>
                <a:gd name="T25" fmla="*/ 3 h 147"/>
                <a:gd name="T26" fmla="*/ 119 w 119"/>
                <a:gd name="T27" fmla="*/ 0 h 147"/>
                <a:gd name="T28" fmla="*/ 102 w 119"/>
                <a:gd name="T2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47">
                  <a:moveTo>
                    <a:pt x="102" y="0"/>
                  </a:moveTo>
                  <a:lnTo>
                    <a:pt x="81" y="35"/>
                  </a:lnTo>
                  <a:lnTo>
                    <a:pt x="62" y="70"/>
                  </a:lnTo>
                  <a:lnTo>
                    <a:pt x="60" y="70"/>
                  </a:lnTo>
                  <a:lnTo>
                    <a:pt x="41" y="3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3" y="87"/>
                  </a:lnTo>
                  <a:lnTo>
                    <a:pt x="53" y="147"/>
                  </a:lnTo>
                  <a:lnTo>
                    <a:pt x="69" y="147"/>
                  </a:lnTo>
                  <a:lnTo>
                    <a:pt x="69" y="87"/>
                  </a:lnTo>
                  <a:lnTo>
                    <a:pt x="119" y="3"/>
                  </a:lnTo>
                  <a:lnTo>
                    <a:pt x="119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26" name="Freeform 29"/>
            <p:cNvSpPr>
              <a:spLocks/>
            </p:cNvSpPr>
            <p:nvPr userDrawn="1"/>
          </p:nvSpPr>
          <p:spPr bwMode="auto">
            <a:xfrm>
              <a:off x="2098" y="-391"/>
              <a:ext cx="143" cy="149"/>
            </a:xfrm>
            <a:custGeom>
              <a:avLst/>
              <a:gdLst>
                <a:gd name="T0" fmla="*/ 64 w 143"/>
                <a:gd name="T1" fmla="*/ 0 h 149"/>
                <a:gd name="T2" fmla="*/ 0 w 143"/>
                <a:gd name="T3" fmla="*/ 144 h 149"/>
                <a:gd name="T4" fmla="*/ 0 w 143"/>
                <a:gd name="T5" fmla="*/ 149 h 149"/>
                <a:gd name="T6" fmla="*/ 31 w 143"/>
                <a:gd name="T7" fmla="*/ 149 h 149"/>
                <a:gd name="T8" fmla="*/ 72 w 143"/>
                <a:gd name="T9" fmla="*/ 49 h 149"/>
                <a:gd name="T10" fmla="*/ 112 w 143"/>
                <a:gd name="T11" fmla="*/ 149 h 149"/>
                <a:gd name="T12" fmla="*/ 143 w 143"/>
                <a:gd name="T13" fmla="*/ 149 h 149"/>
                <a:gd name="T14" fmla="*/ 143 w 143"/>
                <a:gd name="T15" fmla="*/ 144 h 149"/>
                <a:gd name="T16" fmla="*/ 79 w 143"/>
                <a:gd name="T17" fmla="*/ 0 h 149"/>
                <a:gd name="T18" fmla="*/ 64 w 143"/>
                <a:gd name="T1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9">
                  <a:moveTo>
                    <a:pt x="64" y="0"/>
                  </a:moveTo>
                  <a:lnTo>
                    <a:pt x="0" y="144"/>
                  </a:lnTo>
                  <a:lnTo>
                    <a:pt x="0" y="149"/>
                  </a:lnTo>
                  <a:lnTo>
                    <a:pt x="31" y="149"/>
                  </a:lnTo>
                  <a:lnTo>
                    <a:pt x="72" y="49"/>
                  </a:lnTo>
                  <a:lnTo>
                    <a:pt x="112" y="149"/>
                  </a:lnTo>
                  <a:lnTo>
                    <a:pt x="143" y="149"/>
                  </a:lnTo>
                  <a:lnTo>
                    <a:pt x="143" y="144"/>
                  </a:lnTo>
                  <a:lnTo>
                    <a:pt x="79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</p:grpSp>
      <p:sp>
        <p:nvSpPr>
          <p:cNvPr id="27" name="TextBox 26"/>
          <p:cNvSpPr txBox="1"/>
          <p:nvPr userDrawn="1"/>
        </p:nvSpPr>
        <p:spPr>
          <a:xfrm>
            <a:off x="947953" y="7069163"/>
            <a:ext cx="5773523" cy="9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GB" sz="550" cap="all" spc="20" baseline="0">
                <a:solidFill>
                  <a:schemeClr val="tx2"/>
                </a:solidFill>
              </a:rPr>
              <a:t>© 2020 </a:t>
            </a:r>
            <a:r>
              <a:rPr lang="en-GB" sz="550" cap="all" spc="40" baseline="0">
                <a:solidFill>
                  <a:schemeClr val="tx2"/>
                </a:solidFill>
              </a:rPr>
              <a:t>Stand Agency</a:t>
            </a:r>
            <a:endParaRPr lang="en-GB" sz="550" cap="all" spc="40" baseline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7503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93CFDB43-5875-4762-8F56-739F6B0E480B}" type="datetime1">
              <a:rPr lang="en-GB" smtClean="0"/>
              <a:t>04/06/2025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7B7863-DFF3-4F39-83A2-3C62F44E15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462971" y="180000"/>
            <a:ext cx="4751936" cy="72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47952" y="2381250"/>
            <a:ext cx="6001031" cy="4279900"/>
          </a:xfrm>
        </p:spPr>
        <p:txBody>
          <a:bodyPr/>
          <a:lstStyle>
            <a:lvl1pPr>
              <a:lnSpc>
                <a:spcPct val="111000"/>
              </a:lnSpc>
              <a:spcBef>
                <a:spcPts val="1400"/>
              </a:spcBef>
              <a:defRPr sz="18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47952" y="1021138"/>
            <a:ext cx="6001031" cy="57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834713" y="-174595"/>
            <a:ext cx="9594385" cy="174595"/>
          </a:xfrm>
          <a:prstGeom prst="rect">
            <a:avLst/>
          </a:prstGeom>
          <a:noFill/>
        </p:spPr>
        <p:txBody>
          <a:bodyPr wrap="square" lIns="0" tIns="0" rIns="0" bIns="36000" rtlCol="0" anchor="b" anchorCtr="0">
            <a:spAutoFit/>
          </a:bodyPr>
          <a:lstStyle/>
          <a:p>
            <a:pPr algn="r">
              <a:lnSpc>
                <a:spcPct val="121000"/>
              </a:lnSpc>
              <a:spcBef>
                <a:spcPts val="850"/>
              </a:spcBef>
            </a:pPr>
            <a:r>
              <a:rPr lang="en-GB" sz="800" spc="20"/>
              <a:t>To replace image, delete</a:t>
            </a:r>
            <a:r>
              <a:rPr lang="en-GB" sz="800" spc="20" baseline="0"/>
              <a:t> current one and click icon to add new image (so it crops/sizes properly)</a:t>
            </a:r>
            <a:endParaRPr lang="en-GB" sz="800" spc="20"/>
          </a:p>
        </p:txBody>
      </p:sp>
    </p:spTree>
    <p:extLst>
      <p:ext uri="{BB962C8B-B14F-4D97-AF65-F5344CB8AC3E}">
        <p14:creationId xmlns:p14="http://schemas.microsoft.com/office/powerpoint/2010/main" val="247409413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2EF5CFFC-F09B-4CCB-90DC-6C1248E3BE9F}" type="datetime1">
              <a:rPr lang="en-GB" smtClean="0"/>
              <a:t>04/06/2025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7B7863-DFF3-4F39-83A2-3C62F44E15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254792" y="2381250"/>
            <a:ext cx="3846805" cy="306000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47952" y="2381250"/>
            <a:ext cx="6001031" cy="4279900"/>
          </a:xfrm>
        </p:spPr>
        <p:txBody>
          <a:bodyPr/>
          <a:lstStyle>
            <a:lvl1pPr>
              <a:lnSpc>
                <a:spcPct val="111000"/>
              </a:lnSpc>
              <a:spcBef>
                <a:spcPts val="1400"/>
              </a:spcBef>
              <a:defRPr sz="18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47952" y="1021138"/>
            <a:ext cx="6001031" cy="57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34713" y="-174595"/>
            <a:ext cx="9594385" cy="174595"/>
          </a:xfrm>
          <a:prstGeom prst="rect">
            <a:avLst/>
          </a:prstGeom>
          <a:noFill/>
        </p:spPr>
        <p:txBody>
          <a:bodyPr wrap="square" lIns="0" tIns="0" rIns="0" bIns="36000" rtlCol="0" anchor="b" anchorCtr="0">
            <a:spAutoFit/>
          </a:bodyPr>
          <a:lstStyle/>
          <a:p>
            <a:pPr algn="r">
              <a:lnSpc>
                <a:spcPct val="121000"/>
              </a:lnSpc>
              <a:spcBef>
                <a:spcPts val="850"/>
              </a:spcBef>
            </a:pPr>
            <a:r>
              <a:rPr lang="en-GB" sz="800" spc="20"/>
              <a:t>To replace image, delete</a:t>
            </a:r>
            <a:r>
              <a:rPr lang="en-GB" sz="800" spc="20" baseline="0"/>
              <a:t> current one and click icon to add new image (so it crops/sizes properly)</a:t>
            </a:r>
            <a:endParaRPr lang="en-GB" sz="800" spc="20"/>
          </a:p>
        </p:txBody>
      </p:sp>
    </p:spTree>
    <p:extLst>
      <p:ext uri="{BB962C8B-B14F-4D97-AF65-F5344CB8AC3E}">
        <p14:creationId xmlns:p14="http://schemas.microsoft.com/office/powerpoint/2010/main" val="37715708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3456000"/>
            <a:ext cx="3548112" cy="3205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7420" y="3456000"/>
            <a:ext cx="3548112" cy="3205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48A57385-0368-443D-9B35-01946CC40548}" type="datetime1">
              <a:rPr lang="en-GB" smtClean="0"/>
              <a:t>04/06/2025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946888" y="3456000"/>
            <a:ext cx="3548112" cy="3205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4"/>
          </p:nvPr>
        </p:nvSpPr>
        <p:spPr>
          <a:xfrm>
            <a:off x="947952" y="1798600"/>
            <a:ext cx="973015" cy="774000"/>
          </a:xfrm>
          <a:prstGeom prst="ellipse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4947420" y="1798600"/>
            <a:ext cx="973015" cy="774000"/>
          </a:xfrm>
          <a:prstGeom prst="ellipse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8946888" y="1798600"/>
            <a:ext cx="973015" cy="774000"/>
          </a:xfrm>
          <a:prstGeom prst="ellipse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947952" y="3315563"/>
            <a:ext cx="3548112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947420" y="3315563"/>
            <a:ext cx="3548112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8946887" y="3313976"/>
            <a:ext cx="3548112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947953" y="2714624"/>
            <a:ext cx="3548332" cy="432000"/>
          </a:xfrm>
        </p:spPr>
        <p:txBody>
          <a:bodyPr/>
          <a:lstStyle>
            <a:lvl1pPr>
              <a:spcBef>
                <a:spcPts val="0"/>
              </a:spcBef>
              <a:defRPr sz="1130" cap="all" spc="8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810" b="1">
                <a:solidFill>
                  <a:schemeClr val="accent2"/>
                </a:solidFill>
              </a:defRPr>
            </a:lvl2pPr>
            <a:lvl3pPr marL="0" indent="0">
              <a:spcBef>
                <a:spcPts val="0"/>
              </a:spcBef>
              <a:buNone/>
              <a:defRPr sz="81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Name (level 1)</a:t>
            </a:r>
          </a:p>
          <a:p>
            <a:pPr lvl="1"/>
            <a:r>
              <a:rPr lang="en-US"/>
              <a:t>Role (level 2)</a:t>
            </a:r>
            <a:br>
              <a:rPr lang="en-US"/>
            </a:br>
            <a:r>
              <a:rPr lang="en-US"/>
              <a:t>Email/contact (level 3)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4947421" y="2714624"/>
            <a:ext cx="3548332" cy="432000"/>
          </a:xfrm>
        </p:spPr>
        <p:txBody>
          <a:bodyPr/>
          <a:lstStyle>
            <a:lvl1pPr>
              <a:spcBef>
                <a:spcPts val="0"/>
              </a:spcBef>
              <a:defRPr sz="1130" cap="all" spc="8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810" b="1">
                <a:solidFill>
                  <a:schemeClr val="accent2"/>
                </a:solidFill>
              </a:defRPr>
            </a:lvl2pPr>
            <a:lvl3pPr marL="0" indent="0">
              <a:spcBef>
                <a:spcPts val="0"/>
              </a:spcBef>
              <a:buNone/>
              <a:defRPr sz="81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8946889" y="2714624"/>
            <a:ext cx="3548332" cy="432000"/>
          </a:xfrm>
        </p:spPr>
        <p:txBody>
          <a:bodyPr/>
          <a:lstStyle>
            <a:lvl1pPr>
              <a:spcBef>
                <a:spcPts val="0"/>
              </a:spcBef>
              <a:defRPr sz="1130" cap="all" spc="8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810" b="1">
                <a:solidFill>
                  <a:schemeClr val="accent2"/>
                </a:solidFill>
              </a:defRPr>
            </a:lvl2pPr>
            <a:lvl3pPr marL="0" indent="0">
              <a:spcBef>
                <a:spcPts val="0"/>
              </a:spcBef>
              <a:buNone/>
              <a:defRPr sz="81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924283" y="-449670"/>
            <a:ext cx="9594385" cy="449670"/>
          </a:xfrm>
          <a:prstGeom prst="rect">
            <a:avLst/>
          </a:prstGeom>
          <a:noFill/>
        </p:spPr>
        <p:txBody>
          <a:bodyPr wrap="square" lIns="0" tIns="0" rIns="0" bIns="36000" rtlCol="0" anchor="b" anchorCtr="0">
            <a:spAutoFit/>
          </a:bodyPr>
          <a:lstStyle/>
          <a:p>
            <a:pPr algn="ctr">
              <a:lnSpc>
                <a:spcPct val="121000"/>
              </a:lnSpc>
              <a:spcBef>
                <a:spcPts val="850"/>
              </a:spcBef>
            </a:pPr>
            <a:r>
              <a:rPr lang="en-GB" sz="800" spc="20"/>
              <a:t>NB</a:t>
            </a:r>
            <a:r>
              <a:rPr lang="en-GB" sz="800" spc="20" baseline="0"/>
              <a:t> Contact details depart normal text level/style conventions: Name=level1, Role=level2, Contact=level3</a:t>
            </a:r>
          </a:p>
          <a:p>
            <a:pPr algn="ctr">
              <a:lnSpc>
                <a:spcPct val="121000"/>
              </a:lnSpc>
              <a:spcBef>
                <a:spcPts val="850"/>
              </a:spcBef>
            </a:pPr>
            <a:r>
              <a:rPr lang="en-GB" sz="800" spc="20" baseline="0"/>
              <a:t>Don’t type extra characters after email address, to avoid it becoming an automatic hyperlink, which looks wrong (or ‘Remove Hyperlink’)</a:t>
            </a:r>
            <a:endParaRPr lang="en-GB" sz="800" spc="2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3122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48105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870280" y="162000"/>
            <a:ext cx="4367255" cy="72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</a:pPr>
            <a:endParaRPr lang="en-GB" sz="1800" b="1" cap="all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953" y="1021138"/>
            <a:ext cx="7427078" cy="57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3313113"/>
            <a:ext cx="3462125" cy="3348038"/>
          </a:xfrm>
        </p:spPr>
        <p:txBody>
          <a:bodyPr/>
          <a:lstStyle>
            <a:lvl4pPr>
              <a:defRPr sz="900">
                <a:solidFill>
                  <a:schemeClr val="accent1"/>
                </a:solidFill>
              </a:defRPr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803" y="3313113"/>
            <a:ext cx="3462125" cy="3348038"/>
          </a:xfrm>
        </p:spPr>
        <p:txBody>
          <a:bodyPr/>
          <a:lstStyle>
            <a:lvl4pPr>
              <a:defRPr sz="900">
                <a:solidFill>
                  <a:schemeClr val="accent1"/>
                </a:solidFill>
              </a:defRPr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17416D28-1D7C-465D-907E-F1BD3AE33710}" type="datetime1">
              <a:rPr lang="en-GB" smtClean="0"/>
              <a:t>04/06/2025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9413633" y="2381250"/>
            <a:ext cx="3485965" cy="4279900"/>
          </a:xfrm>
          <a:ln w="3175">
            <a:solidFill>
              <a:schemeClr val="tx2"/>
            </a:solidFill>
          </a:ln>
        </p:spPr>
        <p:txBody>
          <a:bodyPr lIns="180000" tIns="180000" rIns="180000" bIns="180000"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 sz="900">
                <a:solidFill>
                  <a:schemeClr val="accent1"/>
                </a:solidFill>
              </a:defRPr>
            </a:lvl4pPr>
            <a:lvl5pPr algn="ctr"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0" name="Group 18"/>
          <p:cNvGrpSpPr>
            <a:grpSpLocks noChangeAspect="1"/>
          </p:cNvGrpSpPr>
          <p:nvPr userDrawn="1"/>
        </p:nvGrpSpPr>
        <p:grpSpPr bwMode="auto">
          <a:xfrm>
            <a:off x="11306568" y="7015606"/>
            <a:ext cx="1593030" cy="130972"/>
            <a:chOff x="1878" y="-394"/>
            <a:chExt cx="1490" cy="154"/>
          </a:xfrm>
          <a:solidFill>
            <a:schemeClr val="tx2"/>
          </a:solidFill>
        </p:grpSpPr>
        <p:sp>
          <p:nvSpPr>
            <p:cNvPr id="11" name="Freeform 19"/>
            <p:cNvSpPr>
              <a:spLocks/>
            </p:cNvSpPr>
            <p:nvPr userDrawn="1"/>
          </p:nvSpPr>
          <p:spPr bwMode="auto">
            <a:xfrm>
              <a:off x="1878" y="-394"/>
              <a:ext cx="114" cy="154"/>
            </a:xfrm>
            <a:custGeom>
              <a:avLst/>
              <a:gdLst>
                <a:gd name="T0" fmla="*/ 12 w 48"/>
                <a:gd name="T1" fmla="*/ 44 h 62"/>
                <a:gd name="T2" fmla="*/ 24 w 48"/>
                <a:gd name="T3" fmla="*/ 51 h 62"/>
                <a:gd name="T4" fmla="*/ 35 w 48"/>
                <a:gd name="T5" fmla="*/ 44 h 62"/>
                <a:gd name="T6" fmla="*/ 22 w 48"/>
                <a:gd name="T7" fmla="*/ 36 h 62"/>
                <a:gd name="T8" fmla="*/ 0 w 48"/>
                <a:gd name="T9" fmla="*/ 19 h 62"/>
                <a:gd name="T10" fmla="*/ 23 w 48"/>
                <a:gd name="T11" fmla="*/ 0 h 62"/>
                <a:gd name="T12" fmla="*/ 46 w 48"/>
                <a:gd name="T13" fmla="*/ 18 h 62"/>
                <a:gd name="T14" fmla="*/ 34 w 48"/>
                <a:gd name="T15" fmla="*/ 18 h 62"/>
                <a:gd name="T16" fmla="*/ 23 w 48"/>
                <a:gd name="T17" fmla="*/ 11 h 62"/>
                <a:gd name="T18" fmla="*/ 13 w 48"/>
                <a:gd name="T19" fmla="*/ 19 h 62"/>
                <a:gd name="T20" fmla="*/ 24 w 48"/>
                <a:gd name="T21" fmla="*/ 26 h 62"/>
                <a:gd name="T22" fmla="*/ 48 w 48"/>
                <a:gd name="T23" fmla="*/ 44 h 62"/>
                <a:gd name="T24" fmla="*/ 24 w 48"/>
                <a:gd name="T25" fmla="*/ 62 h 62"/>
                <a:gd name="T26" fmla="*/ 0 w 48"/>
                <a:gd name="T27" fmla="*/ 44 h 62"/>
                <a:gd name="T28" fmla="*/ 12 w 48"/>
                <a:gd name="T29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2">
                  <a:moveTo>
                    <a:pt x="12" y="44"/>
                  </a:moveTo>
                  <a:cubicBezTo>
                    <a:pt x="12" y="49"/>
                    <a:pt x="18" y="51"/>
                    <a:pt x="24" y="51"/>
                  </a:cubicBezTo>
                  <a:cubicBezTo>
                    <a:pt x="29" y="51"/>
                    <a:pt x="35" y="50"/>
                    <a:pt x="35" y="44"/>
                  </a:cubicBezTo>
                  <a:cubicBezTo>
                    <a:pt x="35" y="37"/>
                    <a:pt x="28" y="36"/>
                    <a:pt x="22" y="36"/>
                  </a:cubicBezTo>
                  <a:cubicBezTo>
                    <a:pt x="11" y="35"/>
                    <a:pt x="0" y="31"/>
                    <a:pt x="0" y="19"/>
                  </a:cubicBezTo>
                  <a:cubicBezTo>
                    <a:pt x="0" y="6"/>
                    <a:pt x="11" y="0"/>
                    <a:pt x="23" y="0"/>
                  </a:cubicBezTo>
                  <a:cubicBezTo>
                    <a:pt x="34" y="0"/>
                    <a:pt x="46" y="5"/>
                    <a:pt x="46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3" y="14"/>
                    <a:pt x="28" y="11"/>
                    <a:pt x="23" y="11"/>
                  </a:cubicBezTo>
                  <a:cubicBezTo>
                    <a:pt x="18" y="11"/>
                    <a:pt x="13" y="14"/>
                    <a:pt x="13" y="19"/>
                  </a:cubicBezTo>
                  <a:cubicBezTo>
                    <a:pt x="13" y="24"/>
                    <a:pt x="18" y="25"/>
                    <a:pt x="24" y="26"/>
                  </a:cubicBezTo>
                  <a:cubicBezTo>
                    <a:pt x="37" y="27"/>
                    <a:pt x="48" y="30"/>
                    <a:pt x="48" y="44"/>
                  </a:cubicBezTo>
                  <a:cubicBezTo>
                    <a:pt x="48" y="58"/>
                    <a:pt x="36" y="62"/>
                    <a:pt x="24" y="62"/>
                  </a:cubicBezTo>
                  <a:cubicBezTo>
                    <a:pt x="12" y="62"/>
                    <a:pt x="0" y="57"/>
                    <a:pt x="0" y="44"/>
                  </a:cubicBezTo>
                  <a:lnTo>
                    <a:pt x="12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2" name="Freeform 20"/>
            <p:cNvSpPr>
              <a:spLocks/>
            </p:cNvSpPr>
            <p:nvPr userDrawn="1"/>
          </p:nvSpPr>
          <p:spPr bwMode="auto">
            <a:xfrm>
              <a:off x="2001" y="-389"/>
              <a:ext cx="104" cy="147"/>
            </a:xfrm>
            <a:custGeom>
              <a:avLst/>
              <a:gdLst>
                <a:gd name="T0" fmla="*/ 0 w 104"/>
                <a:gd name="T1" fmla="*/ 0 h 147"/>
                <a:gd name="T2" fmla="*/ 0 w 104"/>
                <a:gd name="T3" fmla="*/ 28 h 147"/>
                <a:gd name="T4" fmla="*/ 38 w 104"/>
                <a:gd name="T5" fmla="*/ 28 h 147"/>
                <a:gd name="T6" fmla="*/ 38 w 104"/>
                <a:gd name="T7" fmla="*/ 147 h 147"/>
                <a:gd name="T8" fmla="*/ 66 w 104"/>
                <a:gd name="T9" fmla="*/ 147 h 147"/>
                <a:gd name="T10" fmla="*/ 66 w 104"/>
                <a:gd name="T11" fmla="*/ 28 h 147"/>
                <a:gd name="T12" fmla="*/ 104 w 104"/>
                <a:gd name="T13" fmla="*/ 28 h 147"/>
                <a:gd name="T14" fmla="*/ 104 w 104"/>
                <a:gd name="T15" fmla="*/ 0 h 147"/>
                <a:gd name="T16" fmla="*/ 0 w 104"/>
                <a:gd name="T1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47">
                  <a:moveTo>
                    <a:pt x="0" y="0"/>
                  </a:moveTo>
                  <a:lnTo>
                    <a:pt x="0" y="28"/>
                  </a:lnTo>
                  <a:lnTo>
                    <a:pt x="38" y="28"/>
                  </a:lnTo>
                  <a:lnTo>
                    <a:pt x="38" y="147"/>
                  </a:lnTo>
                  <a:lnTo>
                    <a:pt x="66" y="147"/>
                  </a:lnTo>
                  <a:lnTo>
                    <a:pt x="66" y="28"/>
                  </a:lnTo>
                  <a:lnTo>
                    <a:pt x="104" y="28"/>
                  </a:lnTo>
                  <a:lnTo>
                    <a:pt x="10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3" name="Freeform 21"/>
            <p:cNvSpPr>
              <a:spLocks/>
            </p:cNvSpPr>
            <p:nvPr userDrawn="1"/>
          </p:nvSpPr>
          <p:spPr bwMode="auto">
            <a:xfrm>
              <a:off x="2257" y="-391"/>
              <a:ext cx="119" cy="149"/>
            </a:xfrm>
            <a:custGeom>
              <a:avLst/>
              <a:gdLst>
                <a:gd name="T0" fmla="*/ 0 w 119"/>
                <a:gd name="T1" fmla="*/ 0 h 149"/>
                <a:gd name="T2" fmla="*/ 0 w 119"/>
                <a:gd name="T3" fmla="*/ 149 h 149"/>
                <a:gd name="T4" fmla="*/ 29 w 119"/>
                <a:gd name="T5" fmla="*/ 149 h 149"/>
                <a:gd name="T6" fmla="*/ 29 w 119"/>
                <a:gd name="T7" fmla="*/ 64 h 149"/>
                <a:gd name="T8" fmla="*/ 110 w 119"/>
                <a:gd name="T9" fmla="*/ 149 h 149"/>
                <a:gd name="T10" fmla="*/ 119 w 119"/>
                <a:gd name="T11" fmla="*/ 149 h 149"/>
                <a:gd name="T12" fmla="*/ 119 w 119"/>
                <a:gd name="T13" fmla="*/ 2 h 149"/>
                <a:gd name="T14" fmla="*/ 88 w 119"/>
                <a:gd name="T15" fmla="*/ 2 h 149"/>
                <a:gd name="T16" fmla="*/ 88 w 119"/>
                <a:gd name="T17" fmla="*/ 84 h 149"/>
                <a:gd name="T18" fmla="*/ 10 w 119"/>
                <a:gd name="T19" fmla="*/ 0 h 149"/>
                <a:gd name="T20" fmla="*/ 0 w 119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49">
                  <a:moveTo>
                    <a:pt x="0" y="0"/>
                  </a:moveTo>
                  <a:lnTo>
                    <a:pt x="0" y="149"/>
                  </a:lnTo>
                  <a:lnTo>
                    <a:pt x="29" y="149"/>
                  </a:lnTo>
                  <a:lnTo>
                    <a:pt x="29" y="64"/>
                  </a:lnTo>
                  <a:lnTo>
                    <a:pt x="110" y="149"/>
                  </a:lnTo>
                  <a:lnTo>
                    <a:pt x="119" y="149"/>
                  </a:lnTo>
                  <a:lnTo>
                    <a:pt x="119" y="2"/>
                  </a:lnTo>
                  <a:lnTo>
                    <a:pt x="88" y="2"/>
                  </a:lnTo>
                  <a:lnTo>
                    <a:pt x="88" y="8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 userDrawn="1"/>
          </p:nvSpPr>
          <p:spPr bwMode="auto">
            <a:xfrm>
              <a:off x="2409" y="-389"/>
              <a:ext cx="121" cy="147"/>
            </a:xfrm>
            <a:custGeom>
              <a:avLst/>
              <a:gdLst>
                <a:gd name="T0" fmla="*/ 22 w 51"/>
                <a:gd name="T1" fmla="*/ 48 h 59"/>
                <a:gd name="T2" fmla="*/ 38 w 51"/>
                <a:gd name="T3" fmla="*/ 29 h 59"/>
                <a:gd name="T4" fmla="*/ 22 w 51"/>
                <a:gd name="T5" fmla="*/ 11 h 59"/>
                <a:gd name="T6" fmla="*/ 12 w 51"/>
                <a:gd name="T7" fmla="*/ 11 h 59"/>
                <a:gd name="T8" fmla="*/ 12 w 51"/>
                <a:gd name="T9" fmla="*/ 48 h 59"/>
                <a:gd name="T10" fmla="*/ 22 w 51"/>
                <a:gd name="T11" fmla="*/ 48 h 59"/>
                <a:gd name="T12" fmla="*/ 22 w 51"/>
                <a:gd name="T13" fmla="*/ 0 h 59"/>
                <a:gd name="T14" fmla="*/ 51 w 51"/>
                <a:gd name="T15" fmla="*/ 29 h 59"/>
                <a:gd name="T16" fmla="*/ 22 w 51"/>
                <a:gd name="T17" fmla="*/ 59 h 59"/>
                <a:gd name="T18" fmla="*/ 0 w 51"/>
                <a:gd name="T19" fmla="*/ 59 h 59"/>
                <a:gd name="T20" fmla="*/ 0 w 51"/>
                <a:gd name="T21" fmla="*/ 0 h 59"/>
                <a:gd name="T22" fmla="*/ 22 w 51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9">
                  <a:moveTo>
                    <a:pt x="22" y="48"/>
                  </a:moveTo>
                  <a:cubicBezTo>
                    <a:pt x="33" y="48"/>
                    <a:pt x="38" y="39"/>
                    <a:pt x="38" y="29"/>
                  </a:cubicBezTo>
                  <a:cubicBezTo>
                    <a:pt x="38" y="20"/>
                    <a:pt x="33" y="11"/>
                    <a:pt x="2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48"/>
                    <a:pt x="12" y="48"/>
                    <a:pt x="12" y="48"/>
                  </a:cubicBezTo>
                  <a:lnTo>
                    <a:pt x="22" y="48"/>
                  </a:lnTo>
                  <a:close/>
                  <a:moveTo>
                    <a:pt x="22" y="0"/>
                  </a:moveTo>
                  <a:cubicBezTo>
                    <a:pt x="41" y="0"/>
                    <a:pt x="51" y="14"/>
                    <a:pt x="51" y="29"/>
                  </a:cubicBezTo>
                  <a:cubicBezTo>
                    <a:pt x="51" y="44"/>
                    <a:pt x="41" y="59"/>
                    <a:pt x="22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 userDrawn="1"/>
          </p:nvSpPr>
          <p:spPr bwMode="auto">
            <a:xfrm>
              <a:off x="2537" y="-391"/>
              <a:ext cx="140" cy="149"/>
            </a:xfrm>
            <a:custGeom>
              <a:avLst/>
              <a:gdLst>
                <a:gd name="T0" fmla="*/ 72 w 140"/>
                <a:gd name="T1" fmla="*/ 27 h 149"/>
                <a:gd name="T2" fmla="*/ 100 w 140"/>
                <a:gd name="T3" fmla="*/ 97 h 149"/>
                <a:gd name="T4" fmla="*/ 41 w 140"/>
                <a:gd name="T5" fmla="*/ 97 h 149"/>
                <a:gd name="T6" fmla="*/ 72 w 140"/>
                <a:gd name="T7" fmla="*/ 27 h 149"/>
                <a:gd name="T8" fmla="*/ 67 w 140"/>
                <a:gd name="T9" fmla="*/ 0 h 149"/>
                <a:gd name="T10" fmla="*/ 0 w 140"/>
                <a:gd name="T11" fmla="*/ 146 h 149"/>
                <a:gd name="T12" fmla="*/ 0 w 140"/>
                <a:gd name="T13" fmla="*/ 149 h 149"/>
                <a:gd name="T14" fmla="*/ 19 w 140"/>
                <a:gd name="T15" fmla="*/ 149 h 149"/>
                <a:gd name="T16" fmla="*/ 36 w 140"/>
                <a:gd name="T17" fmla="*/ 111 h 149"/>
                <a:gd name="T18" fmla="*/ 107 w 140"/>
                <a:gd name="T19" fmla="*/ 111 h 149"/>
                <a:gd name="T20" fmla="*/ 124 w 140"/>
                <a:gd name="T21" fmla="*/ 149 h 149"/>
                <a:gd name="T22" fmla="*/ 140 w 140"/>
                <a:gd name="T23" fmla="*/ 149 h 149"/>
                <a:gd name="T24" fmla="*/ 140 w 140"/>
                <a:gd name="T25" fmla="*/ 146 h 149"/>
                <a:gd name="T26" fmla="*/ 74 w 140"/>
                <a:gd name="T27" fmla="*/ 0 h 149"/>
                <a:gd name="T28" fmla="*/ 67 w 140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49">
                  <a:moveTo>
                    <a:pt x="72" y="27"/>
                  </a:moveTo>
                  <a:lnTo>
                    <a:pt x="100" y="97"/>
                  </a:lnTo>
                  <a:lnTo>
                    <a:pt x="41" y="97"/>
                  </a:lnTo>
                  <a:lnTo>
                    <a:pt x="72" y="27"/>
                  </a:lnTo>
                  <a:close/>
                  <a:moveTo>
                    <a:pt x="67" y="0"/>
                  </a:moveTo>
                  <a:lnTo>
                    <a:pt x="0" y="146"/>
                  </a:lnTo>
                  <a:lnTo>
                    <a:pt x="0" y="149"/>
                  </a:lnTo>
                  <a:lnTo>
                    <a:pt x="19" y="149"/>
                  </a:lnTo>
                  <a:lnTo>
                    <a:pt x="36" y="111"/>
                  </a:lnTo>
                  <a:lnTo>
                    <a:pt x="107" y="111"/>
                  </a:lnTo>
                  <a:lnTo>
                    <a:pt x="124" y="149"/>
                  </a:lnTo>
                  <a:lnTo>
                    <a:pt x="140" y="149"/>
                  </a:lnTo>
                  <a:lnTo>
                    <a:pt x="140" y="146"/>
                  </a:lnTo>
                  <a:lnTo>
                    <a:pt x="74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6" name="Freeform 24"/>
            <p:cNvSpPr>
              <a:spLocks/>
            </p:cNvSpPr>
            <p:nvPr userDrawn="1"/>
          </p:nvSpPr>
          <p:spPr bwMode="auto">
            <a:xfrm>
              <a:off x="2685" y="-391"/>
              <a:ext cx="140" cy="151"/>
            </a:xfrm>
            <a:custGeom>
              <a:avLst/>
              <a:gdLst>
                <a:gd name="T0" fmla="*/ 30 w 59"/>
                <a:gd name="T1" fmla="*/ 0 h 61"/>
                <a:gd name="T2" fmla="*/ 56 w 59"/>
                <a:gd name="T3" fmla="*/ 18 h 61"/>
                <a:gd name="T4" fmla="*/ 49 w 59"/>
                <a:gd name="T5" fmla="*/ 18 h 61"/>
                <a:gd name="T6" fmla="*/ 30 w 59"/>
                <a:gd name="T7" fmla="*/ 6 h 61"/>
                <a:gd name="T8" fmla="*/ 7 w 59"/>
                <a:gd name="T9" fmla="*/ 30 h 61"/>
                <a:gd name="T10" fmla="*/ 30 w 59"/>
                <a:gd name="T11" fmla="*/ 54 h 61"/>
                <a:gd name="T12" fmla="*/ 52 w 59"/>
                <a:gd name="T13" fmla="*/ 35 h 61"/>
                <a:gd name="T14" fmla="*/ 31 w 59"/>
                <a:gd name="T15" fmla="*/ 35 h 61"/>
                <a:gd name="T16" fmla="*/ 31 w 59"/>
                <a:gd name="T17" fmla="*/ 29 h 61"/>
                <a:gd name="T18" fmla="*/ 58 w 59"/>
                <a:gd name="T19" fmla="*/ 29 h 61"/>
                <a:gd name="T20" fmla="*/ 56 w 59"/>
                <a:gd name="T21" fmla="*/ 44 h 61"/>
                <a:gd name="T22" fmla="*/ 30 w 59"/>
                <a:gd name="T23" fmla="*/ 61 h 61"/>
                <a:gd name="T24" fmla="*/ 0 w 59"/>
                <a:gd name="T25" fmla="*/ 30 h 61"/>
                <a:gd name="T26" fmla="*/ 30 w 59"/>
                <a:gd name="T2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1">
                  <a:moveTo>
                    <a:pt x="30" y="0"/>
                  </a:moveTo>
                  <a:cubicBezTo>
                    <a:pt x="41" y="0"/>
                    <a:pt x="53" y="5"/>
                    <a:pt x="56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6" y="9"/>
                    <a:pt x="39" y="6"/>
                    <a:pt x="30" y="6"/>
                  </a:cubicBezTo>
                  <a:cubicBezTo>
                    <a:pt x="16" y="6"/>
                    <a:pt x="7" y="17"/>
                    <a:pt x="7" y="30"/>
                  </a:cubicBezTo>
                  <a:cubicBezTo>
                    <a:pt x="7" y="44"/>
                    <a:pt x="16" y="54"/>
                    <a:pt x="30" y="54"/>
                  </a:cubicBezTo>
                  <a:cubicBezTo>
                    <a:pt x="42" y="54"/>
                    <a:pt x="51" y="48"/>
                    <a:pt x="5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9" y="34"/>
                    <a:pt x="58" y="40"/>
                    <a:pt x="56" y="44"/>
                  </a:cubicBezTo>
                  <a:cubicBezTo>
                    <a:pt x="52" y="55"/>
                    <a:pt x="42" y="61"/>
                    <a:pt x="30" y="61"/>
                  </a:cubicBezTo>
                  <a:cubicBezTo>
                    <a:pt x="13" y="61"/>
                    <a:pt x="0" y="49"/>
                    <a:pt x="0" y="30"/>
                  </a:cubicBezTo>
                  <a:cubicBezTo>
                    <a:pt x="0" y="12"/>
                    <a:pt x="13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7" name="Freeform 25"/>
            <p:cNvSpPr>
              <a:spLocks/>
            </p:cNvSpPr>
            <p:nvPr userDrawn="1"/>
          </p:nvSpPr>
          <p:spPr bwMode="auto">
            <a:xfrm>
              <a:off x="2851" y="-389"/>
              <a:ext cx="83" cy="147"/>
            </a:xfrm>
            <a:custGeom>
              <a:avLst/>
              <a:gdLst>
                <a:gd name="T0" fmla="*/ 0 w 83"/>
                <a:gd name="T1" fmla="*/ 0 h 147"/>
                <a:gd name="T2" fmla="*/ 0 w 83"/>
                <a:gd name="T3" fmla="*/ 147 h 147"/>
                <a:gd name="T4" fmla="*/ 83 w 83"/>
                <a:gd name="T5" fmla="*/ 147 h 147"/>
                <a:gd name="T6" fmla="*/ 83 w 83"/>
                <a:gd name="T7" fmla="*/ 132 h 147"/>
                <a:gd name="T8" fmla="*/ 16 w 83"/>
                <a:gd name="T9" fmla="*/ 132 h 147"/>
                <a:gd name="T10" fmla="*/ 16 w 83"/>
                <a:gd name="T11" fmla="*/ 77 h 147"/>
                <a:gd name="T12" fmla="*/ 78 w 83"/>
                <a:gd name="T13" fmla="*/ 77 h 147"/>
                <a:gd name="T14" fmla="*/ 78 w 83"/>
                <a:gd name="T15" fmla="*/ 62 h 147"/>
                <a:gd name="T16" fmla="*/ 16 w 83"/>
                <a:gd name="T17" fmla="*/ 62 h 147"/>
                <a:gd name="T18" fmla="*/ 16 w 83"/>
                <a:gd name="T19" fmla="*/ 15 h 147"/>
                <a:gd name="T20" fmla="*/ 80 w 83"/>
                <a:gd name="T21" fmla="*/ 15 h 147"/>
                <a:gd name="T22" fmla="*/ 80 w 83"/>
                <a:gd name="T23" fmla="*/ 0 h 147"/>
                <a:gd name="T24" fmla="*/ 0 w 83"/>
                <a:gd name="T2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47">
                  <a:moveTo>
                    <a:pt x="0" y="0"/>
                  </a:moveTo>
                  <a:lnTo>
                    <a:pt x="0" y="147"/>
                  </a:lnTo>
                  <a:lnTo>
                    <a:pt x="83" y="147"/>
                  </a:lnTo>
                  <a:lnTo>
                    <a:pt x="83" y="132"/>
                  </a:lnTo>
                  <a:lnTo>
                    <a:pt x="16" y="132"/>
                  </a:lnTo>
                  <a:lnTo>
                    <a:pt x="16" y="77"/>
                  </a:lnTo>
                  <a:lnTo>
                    <a:pt x="78" y="77"/>
                  </a:lnTo>
                  <a:lnTo>
                    <a:pt x="78" y="62"/>
                  </a:lnTo>
                  <a:lnTo>
                    <a:pt x="16" y="62"/>
                  </a:lnTo>
                  <a:lnTo>
                    <a:pt x="16" y="15"/>
                  </a:lnTo>
                  <a:lnTo>
                    <a:pt x="80" y="15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auto">
            <a:xfrm>
              <a:off x="2965" y="-391"/>
              <a:ext cx="114" cy="149"/>
            </a:xfrm>
            <a:custGeom>
              <a:avLst/>
              <a:gdLst>
                <a:gd name="T0" fmla="*/ 0 w 114"/>
                <a:gd name="T1" fmla="*/ 0 h 149"/>
                <a:gd name="T2" fmla="*/ 0 w 114"/>
                <a:gd name="T3" fmla="*/ 149 h 149"/>
                <a:gd name="T4" fmla="*/ 16 w 114"/>
                <a:gd name="T5" fmla="*/ 149 h 149"/>
                <a:gd name="T6" fmla="*/ 16 w 114"/>
                <a:gd name="T7" fmla="*/ 77 h 149"/>
                <a:gd name="T8" fmla="*/ 16 w 114"/>
                <a:gd name="T9" fmla="*/ 37 h 149"/>
                <a:gd name="T10" fmla="*/ 106 w 114"/>
                <a:gd name="T11" fmla="*/ 149 h 149"/>
                <a:gd name="T12" fmla="*/ 114 w 114"/>
                <a:gd name="T13" fmla="*/ 149 h 149"/>
                <a:gd name="T14" fmla="*/ 114 w 114"/>
                <a:gd name="T15" fmla="*/ 2 h 149"/>
                <a:gd name="T16" fmla="*/ 97 w 114"/>
                <a:gd name="T17" fmla="*/ 2 h 149"/>
                <a:gd name="T18" fmla="*/ 97 w 114"/>
                <a:gd name="T19" fmla="*/ 69 h 149"/>
                <a:gd name="T20" fmla="*/ 97 w 114"/>
                <a:gd name="T21" fmla="*/ 114 h 149"/>
                <a:gd name="T22" fmla="*/ 7 w 114"/>
                <a:gd name="T23" fmla="*/ 0 h 149"/>
                <a:gd name="T24" fmla="*/ 0 w 114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49">
                  <a:moveTo>
                    <a:pt x="0" y="0"/>
                  </a:moveTo>
                  <a:lnTo>
                    <a:pt x="0" y="149"/>
                  </a:lnTo>
                  <a:lnTo>
                    <a:pt x="16" y="149"/>
                  </a:lnTo>
                  <a:lnTo>
                    <a:pt x="16" y="77"/>
                  </a:lnTo>
                  <a:lnTo>
                    <a:pt x="16" y="37"/>
                  </a:lnTo>
                  <a:lnTo>
                    <a:pt x="106" y="149"/>
                  </a:lnTo>
                  <a:lnTo>
                    <a:pt x="114" y="149"/>
                  </a:lnTo>
                  <a:lnTo>
                    <a:pt x="114" y="2"/>
                  </a:lnTo>
                  <a:lnTo>
                    <a:pt x="97" y="2"/>
                  </a:lnTo>
                  <a:lnTo>
                    <a:pt x="97" y="69"/>
                  </a:lnTo>
                  <a:lnTo>
                    <a:pt x="97" y="114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3107" y="-391"/>
              <a:ext cx="135" cy="151"/>
            </a:xfrm>
            <a:custGeom>
              <a:avLst/>
              <a:gdLst>
                <a:gd name="T0" fmla="*/ 30 w 57"/>
                <a:gd name="T1" fmla="*/ 0 h 61"/>
                <a:gd name="T2" fmla="*/ 56 w 57"/>
                <a:gd name="T3" fmla="*/ 19 h 61"/>
                <a:gd name="T4" fmla="*/ 50 w 57"/>
                <a:gd name="T5" fmla="*/ 19 h 61"/>
                <a:gd name="T6" fmla="*/ 30 w 57"/>
                <a:gd name="T7" fmla="*/ 6 h 61"/>
                <a:gd name="T8" fmla="*/ 7 w 57"/>
                <a:gd name="T9" fmla="*/ 30 h 61"/>
                <a:gd name="T10" fmla="*/ 30 w 57"/>
                <a:gd name="T11" fmla="*/ 54 h 61"/>
                <a:gd name="T12" fmla="*/ 50 w 57"/>
                <a:gd name="T13" fmla="*/ 41 h 61"/>
                <a:gd name="T14" fmla="*/ 57 w 57"/>
                <a:gd name="T15" fmla="*/ 41 h 61"/>
                <a:gd name="T16" fmla="*/ 30 w 57"/>
                <a:gd name="T17" fmla="*/ 61 h 61"/>
                <a:gd name="T18" fmla="*/ 0 w 57"/>
                <a:gd name="T19" fmla="*/ 30 h 61"/>
                <a:gd name="T20" fmla="*/ 30 w 57"/>
                <a:gd name="T2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61">
                  <a:moveTo>
                    <a:pt x="30" y="0"/>
                  </a:moveTo>
                  <a:cubicBezTo>
                    <a:pt x="41" y="0"/>
                    <a:pt x="53" y="6"/>
                    <a:pt x="56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6" y="10"/>
                    <a:pt x="39" y="6"/>
                    <a:pt x="30" y="6"/>
                  </a:cubicBezTo>
                  <a:cubicBezTo>
                    <a:pt x="16" y="6"/>
                    <a:pt x="7" y="17"/>
                    <a:pt x="7" y="30"/>
                  </a:cubicBezTo>
                  <a:cubicBezTo>
                    <a:pt x="7" y="44"/>
                    <a:pt x="16" y="54"/>
                    <a:pt x="30" y="54"/>
                  </a:cubicBezTo>
                  <a:cubicBezTo>
                    <a:pt x="39" y="54"/>
                    <a:pt x="47" y="50"/>
                    <a:pt x="50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3" y="54"/>
                    <a:pt x="42" y="61"/>
                    <a:pt x="30" y="61"/>
                  </a:cubicBezTo>
                  <a:cubicBezTo>
                    <a:pt x="13" y="61"/>
                    <a:pt x="0" y="49"/>
                    <a:pt x="0" y="30"/>
                  </a:cubicBezTo>
                  <a:cubicBezTo>
                    <a:pt x="0" y="12"/>
                    <a:pt x="13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3249" y="-389"/>
              <a:ext cx="119" cy="147"/>
            </a:xfrm>
            <a:custGeom>
              <a:avLst/>
              <a:gdLst>
                <a:gd name="T0" fmla="*/ 102 w 119"/>
                <a:gd name="T1" fmla="*/ 0 h 147"/>
                <a:gd name="T2" fmla="*/ 81 w 119"/>
                <a:gd name="T3" fmla="*/ 35 h 147"/>
                <a:gd name="T4" fmla="*/ 62 w 119"/>
                <a:gd name="T5" fmla="*/ 70 h 147"/>
                <a:gd name="T6" fmla="*/ 60 w 119"/>
                <a:gd name="T7" fmla="*/ 70 h 147"/>
                <a:gd name="T8" fmla="*/ 41 w 119"/>
                <a:gd name="T9" fmla="*/ 33 h 147"/>
                <a:gd name="T10" fmla="*/ 19 w 119"/>
                <a:gd name="T11" fmla="*/ 0 h 147"/>
                <a:gd name="T12" fmla="*/ 0 w 119"/>
                <a:gd name="T13" fmla="*/ 0 h 147"/>
                <a:gd name="T14" fmla="*/ 0 w 119"/>
                <a:gd name="T15" fmla="*/ 3 h 147"/>
                <a:gd name="T16" fmla="*/ 53 w 119"/>
                <a:gd name="T17" fmla="*/ 87 h 147"/>
                <a:gd name="T18" fmla="*/ 53 w 119"/>
                <a:gd name="T19" fmla="*/ 147 h 147"/>
                <a:gd name="T20" fmla="*/ 69 w 119"/>
                <a:gd name="T21" fmla="*/ 147 h 147"/>
                <a:gd name="T22" fmla="*/ 69 w 119"/>
                <a:gd name="T23" fmla="*/ 87 h 147"/>
                <a:gd name="T24" fmla="*/ 119 w 119"/>
                <a:gd name="T25" fmla="*/ 3 h 147"/>
                <a:gd name="T26" fmla="*/ 119 w 119"/>
                <a:gd name="T27" fmla="*/ 0 h 147"/>
                <a:gd name="T28" fmla="*/ 102 w 119"/>
                <a:gd name="T2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47">
                  <a:moveTo>
                    <a:pt x="102" y="0"/>
                  </a:moveTo>
                  <a:lnTo>
                    <a:pt x="81" y="35"/>
                  </a:lnTo>
                  <a:lnTo>
                    <a:pt x="62" y="70"/>
                  </a:lnTo>
                  <a:lnTo>
                    <a:pt x="60" y="70"/>
                  </a:lnTo>
                  <a:lnTo>
                    <a:pt x="41" y="3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3" y="87"/>
                  </a:lnTo>
                  <a:lnTo>
                    <a:pt x="53" y="147"/>
                  </a:lnTo>
                  <a:lnTo>
                    <a:pt x="69" y="147"/>
                  </a:lnTo>
                  <a:lnTo>
                    <a:pt x="69" y="87"/>
                  </a:lnTo>
                  <a:lnTo>
                    <a:pt x="119" y="3"/>
                  </a:lnTo>
                  <a:lnTo>
                    <a:pt x="119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2098" y="-391"/>
              <a:ext cx="143" cy="149"/>
            </a:xfrm>
            <a:custGeom>
              <a:avLst/>
              <a:gdLst>
                <a:gd name="T0" fmla="*/ 64 w 143"/>
                <a:gd name="T1" fmla="*/ 0 h 149"/>
                <a:gd name="T2" fmla="*/ 0 w 143"/>
                <a:gd name="T3" fmla="*/ 144 h 149"/>
                <a:gd name="T4" fmla="*/ 0 w 143"/>
                <a:gd name="T5" fmla="*/ 149 h 149"/>
                <a:gd name="T6" fmla="*/ 31 w 143"/>
                <a:gd name="T7" fmla="*/ 149 h 149"/>
                <a:gd name="T8" fmla="*/ 72 w 143"/>
                <a:gd name="T9" fmla="*/ 49 h 149"/>
                <a:gd name="T10" fmla="*/ 112 w 143"/>
                <a:gd name="T11" fmla="*/ 149 h 149"/>
                <a:gd name="T12" fmla="*/ 143 w 143"/>
                <a:gd name="T13" fmla="*/ 149 h 149"/>
                <a:gd name="T14" fmla="*/ 143 w 143"/>
                <a:gd name="T15" fmla="*/ 144 h 149"/>
                <a:gd name="T16" fmla="*/ 79 w 143"/>
                <a:gd name="T17" fmla="*/ 0 h 149"/>
                <a:gd name="T18" fmla="*/ 64 w 143"/>
                <a:gd name="T1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9">
                  <a:moveTo>
                    <a:pt x="64" y="0"/>
                  </a:moveTo>
                  <a:lnTo>
                    <a:pt x="0" y="144"/>
                  </a:lnTo>
                  <a:lnTo>
                    <a:pt x="0" y="149"/>
                  </a:lnTo>
                  <a:lnTo>
                    <a:pt x="31" y="149"/>
                  </a:lnTo>
                  <a:lnTo>
                    <a:pt x="72" y="49"/>
                  </a:lnTo>
                  <a:lnTo>
                    <a:pt x="112" y="149"/>
                  </a:lnTo>
                  <a:lnTo>
                    <a:pt x="143" y="149"/>
                  </a:lnTo>
                  <a:lnTo>
                    <a:pt x="143" y="144"/>
                  </a:lnTo>
                  <a:lnTo>
                    <a:pt x="79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</p:grpSp>
      <p:sp>
        <p:nvSpPr>
          <p:cNvPr id="26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9791374" y="607713"/>
            <a:ext cx="2715392" cy="1296000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Client logo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947952" y="3152831"/>
            <a:ext cx="3462125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4864803" y="3152831"/>
            <a:ext cx="3462125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947951" y="1599020"/>
            <a:ext cx="7427080" cy="1393530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1800" b="1" baseline="0">
                <a:solidFill>
                  <a:schemeClr val="tx2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standfirst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17425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Disp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C7DACF28-6F4D-4E3C-8D53-8204C8FB3569}" type="datetime1">
              <a:rPr lang="en-GB" smtClean="0"/>
              <a:t>04/06/2025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7B7863-DFF3-4F39-83A2-3C62F44E15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1924283" y="-449670"/>
            <a:ext cx="9594385" cy="449670"/>
          </a:xfrm>
          <a:prstGeom prst="rect">
            <a:avLst/>
          </a:prstGeom>
          <a:noFill/>
        </p:spPr>
        <p:txBody>
          <a:bodyPr wrap="square" lIns="0" tIns="0" rIns="0" bIns="36000" rtlCol="0" anchor="b" anchorCtr="0">
            <a:spAutoFit/>
          </a:bodyPr>
          <a:lstStyle/>
          <a:p>
            <a:pPr algn="ctr">
              <a:lnSpc>
                <a:spcPct val="121000"/>
              </a:lnSpc>
              <a:spcBef>
                <a:spcPts val="850"/>
              </a:spcBef>
            </a:pPr>
            <a:r>
              <a:rPr lang="en-GB" sz="800" spc="20"/>
              <a:t>White backround helps give contrast across logos, and avoids visual problems if they’re on a white background.</a:t>
            </a:r>
          </a:p>
          <a:p>
            <a:pPr algn="ctr">
              <a:lnSpc>
                <a:spcPct val="121000"/>
              </a:lnSpc>
              <a:spcBef>
                <a:spcPts val="850"/>
              </a:spcBef>
            </a:pPr>
            <a:r>
              <a:rPr lang="en-GB" sz="800" spc="20"/>
              <a:t>Adjust table structure to match rules to number of logos being displayed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36105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8"/>
          <p:cNvGrpSpPr>
            <a:grpSpLocks noChangeAspect="1"/>
          </p:cNvGrpSpPr>
          <p:nvPr userDrawn="1"/>
        </p:nvGrpSpPr>
        <p:grpSpPr bwMode="auto">
          <a:xfrm>
            <a:off x="10047705" y="6661150"/>
            <a:ext cx="2511738" cy="206504"/>
            <a:chOff x="1878" y="-394"/>
            <a:chExt cx="1490" cy="154"/>
          </a:xfrm>
          <a:solidFill>
            <a:schemeClr val="tx2"/>
          </a:solidFill>
        </p:grpSpPr>
        <p:sp>
          <p:nvSpPr>
            <p:cNvPr id="9" name="Freeform 19"/>
            <p:cNvSpPr>
              <a:spLocks/>
            </p:cNvSpPr>
            <p:nvPr userDrawn="1"/>
          </p:nvSpPr>
          <p:spPr bwMode="auto">
            <a:xfrm>
              <a:off x="1878" y="-394"/>
              <a:ext cx="114" cy="154"/>
            </a:xfrm>
            <a:custGeom>
              <a:avLst/>
              <a:gdLst>
                <a:gd name="T0" fmla="*/ 12 w 48"/>
                <a:gd name="T1" fmla="*/ 44 h 62"/>
                <a:gd name="T2" fmla="*/ 24 w 48"/>
                <a:gd name="T3" fmla="*/ 51 h 62"/>
                <a:gd name="T4" fmla="*/ 35 w 48"/>
                <a:gd name="T5" fmla="*/ 44 h 62"/>
                <a:gd name="T6" fmla="*/ 22 w 48"/>
                <a:gd name="T7" fmla="*/ 36 h 62"/>
                <a:gd name="T8" fmla="*/ 0 w 48"/>
                <a:gd name="T9" fmla="*/ 19 h 62"/>
                <a:gd name="T10" fmla="*/ 23 w 48"/>
                <a:gd name="T11" fmla="*/ 0 h 62"/>
                <a:gd name="T12" fmla="*/ 46 w 48"/>
                <a:gd name="T13" fmla="*/ 18 h 62"/>
                <a:gd name="T14" fmla="*/ 34 w 48"/>
                <a:gd name="T15" fmla="*/ 18 h 62"/>
                <a:gd name="T16" fmla="*/ 23 w 48"/>
                <a:gd name="T17" fmla="*/ 11 h 62"/>
                <a:gd name="T18" fmla="*/ 13 w 48"/>
                <a:gd name="T19" fmla="*/ 19 h 62"/>
                <a:gd name="T20" fmla="*/ 24 w 48"/>
                <a:gd name="T21" fmla="*/ 26 h 62"/>
                <a:gd name="T22" fmla="*/ 48 w 48"/>
                <a:gd name="T23" fmla="*/ 44 h 62"/>
                <a:gd name="T24" fmla="*/ 24 w 48"/>
                <a:gd name="T25" fmla="*/ 62 h 62"/>
                <a:gd name="T26" fmla="*/ 0 w 48"/>
                <a:gd name="T27" fmla="*/ 44 h 62"/>
                <a:gd name="T28" fmla="*/ 12 w 48"/>
                <a:gd name="T29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2">
                  <a:moveTo>
                    <a:pt x="12" y="44"/>
                  </a:moveTo>
                  <a:cubicBezTo>
                    <a:pt x="12" y="49"/>
                    <a:pt x="18" y="51"/>
                    <a:pt x="24" y="51"/>
                  </a:cubicBezTo>
                  <a:cubicBezTo>
                    <a:pt x="29" y="51"/>
                    <a:pt x="35" y="50"/>
                    <a:pt x="35" y="44"/>
                  </a:cubicBezTo>
                  <a:cubicBezTo>
                    <a:pt x="35" y="37"/>
                    <a:pt x="28" y="36"/>
                    <a:pt x="22" y="36"/>
                  </a:cubicBezTo>
                  <a:cubicBezTo>
                    <a:pt x="11" y="35"/>
                    <a:pt x="0" y="31"/>
                    <a:pt x="0" y="19"/>
                  </a:cubicBezTo>
                  <a:cubicBezTo>
                    <a:pt x="0" y="6"/>
                    <a:pt x="11" y="0"/>
                    <a:pt x="23" y="0"/>
                  </a:cubicBezTo>
                  <a:cubicBezTo>
                    <a:pt x="34" y="0"/>
                    <a:pt x="46" y="5"/>
                    <a:pt x="46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3" y="14"/>
                    <a:pt x="28" y="11"/>
                    <a:pt x="23" y="11"/>
                  </a:cubicBezTo>
                  <a:cubicBezTo>
                    <a:pt x="18" y="11"/>
                    <a:pt x="13" y="14"/>
                    <a:pt x="13" y="19"/>
                  </a:cubicBezTo>
                  <a:cubicBezTo>
                    <a:pt x="13" y="24"/>
                    <a:pt x="18" y="25"/>
                    <a:pt x="24" y="26"/>
                  </a:cubicBezTo>
                  <a:cubicBezTo>
                    <a:pt x="37" y="27"/>
                    <a:pt x="48" y="30"/>
                    <a:pt x="48" y="44"/>
                  </a:cubicBezTo>
                  <a:cubicBezTo>
                    <a:pt x="48" y="58"/>
                    <a:pt x="36" y="62"/>
                    <a:pt x="24" y="62"/>
                  </a:cubicBezTo>
                  <a:cubicBezTo>
                    <a:pt x="12" y="62"/>
                    <a:pt x="0" y="57"/>
                    <a:pt x="0" y="44"/>
                  </a:cubicBezTo>
                  <a:lnTo>
                    <a:pt x="12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0" name="Freeform 20"/>
            <p:cNvSpPr>
              <a:spLocks/>
            </p:cNvSpPr>
            <p:nvPr userDrawn="1"/>
          </p:nvSpPr>
          <p:spPr bwMode="auto">
            <a:xfrm>
              <a:off x="2001" y="-389"/>
              <a:ext cx="104" cy="147"/>
            </a:xfrm>
            <a:custGeom>
              <a:avLst/>
              <a:gdLst>
                <a:gd name="T0" fmla="*/ 0 w 104"/>
                <a:gd name="T1" fmla="*/ 0 h 147"/>
                <a:gd name="T2" fmla="*/ 0 w 104"/>
                <a:gd name="T3" fmla="*/ 28 h 147"/>
                <a:gd name="T4" fmla="*/ 38 w 104"/>
                <a:gd name="T5" fmla="*/ 28 h 147"/>
                <a:gd name="T6" fmla="*/ 38 w 104"/>
                <a:gd name="T7" fmla="*/ 147 h 147"/>
                <a:gd name="T8" fmla="*/ 66 w 104"/>
                <a:gd name="T9" fmla="*/ 147 h 147"/>
                <a:gd name="T10" fmla="*/ 66 w 104"/>
                <a:gd name="T11" fmla="*/ 28 h 147"/>
                <a:gd name="T12" fmla="*/ 104 w 104"/>
                <a:gd name="T13" fmla="*/ 28 h 147"/>
                <a:gd name="T14" fmla="*/ 104 w 104"/>
                <a:gd name="T15" fmla="*/ 0 h 147"/>
                <a:gd name="T16" fmla="*/ 0 w 104"/>
                <a:gd name="T1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47">
                  <a:moveTo>
                    <a:pt x="0" y="0"/>
                  </a:moveTo>
                  <a:lnTo>
                    <a:pt x="0" y="28"/>
                  </a:lnTo>
                  <a:lnTo>
                    <a:pt x="38" y="28"/>
                  </a:lnTo>
                  <a:lnTo>
                    <a:pt x="38" y="147"/>
                  </a:lnTo>
                  <a:lnTo>
                    <a:pt x="66" y="147"/>
                  </a:lnTo>
                  <a:lnTo>
                    <a:pt x="66" y="28"/>
                  </a:lnTo>
                  <a:lnTo>
                    <a:pt x="104" y="28"/>
                  </a:lnTo>
                  <a:lnTo>
                    <a:pt x="10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1" name="Freeform 21"/>
            <p:cNvSpPr>
              <a:spLocks/>
            </p:cNvSpPr>
            <p:nvPr userDrawn="1"/>
          </p:nvSpPr>
          <p:spPr bwMode="auto">
            <a:xfrm>
              <a:off x="2257" y="-391"/>
              <a:ext cx="119" cy="149"/>
            </a:xfrm>
            <a:custGeom>
              <a:avLst/>
              <a:gdLst>
                <a:gd name="T0" fmla="*/ 0 w 119"/>
                <a:gd name="T1" fmla="*/ 0 h 149"/>
                <a:gd name="T2" fmla="*/ 0 w 119"/>
                <a:gd name="T3" fmla="*/ 149 h 149"/>
                <a:gd name="T4" fmla="*/ 29 w 119"/>
                <a:gd name="T5" fmla="*/ 149 h 149"/>
                <a:gd name="T6" fmla="*/ 29 w 119"/>
                <a:gd name="T7" fmla="*/ 64 h 149"/>
                <a:gd name="T8" fmla="*/ 110 w 119"/>
                <a:gd name="T9" fmla="*/ 149 h 149"/>
                <a:gd name="T10" fmla="*/ 119 w 119"/>
                <a:gd name="T11" fmla="*/ 149 h 149"/>
                <a:gd name="T12" fmla="*/ 119 w 119"/>
                <a:gd name="T13" fmla="*/ 2 h 149"/>
                <a:gd name="T14" fmla="*/ 88 w 119"/>
                <a:gd name="T15" fmla="*/ 2 h 149"/>
                <a:gd name="T16" fmla="*/ 88 w 119"/>
                <a:gd name="T17" fmla="*/ 84 h 149"/>
                <a:gd name="T18" fmla="*/ 10 w 119"/>
                <a:gd name="T19" fmla="*/ 0 h 149"/>
                <a:gd name="T20" fmla="*/ 0 w 119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49">
                  <a:moveTo>
                    <a:pt x="0" y="0"/>
                  </a:moveTo>
                  <a:lnTo>
                    <a:pt x="0" y="149"/>
                  </a:lnTo>
                  <a:lnTo>
                    <a:pt x="29" y="149"/>
                  </a:lnTo>
                  <a:lnTo>
                    <a:pt x="29" y="64"/>
                  </a:lnTo>
                  <a:lnTo>
                    <a:pt x="110" y="149"/>
                  </a:lnTo>
                  <a:lnTo>
                    <a:pt x="119" y="149"/>
                  </a:lnTo>
                  <a:lnTo>
                    <a:pt x="119" y="2"/>
                  </a:lnTo>
                  <a:lnTo>
                    <a:pt x="88" y="2"/>
                  </a:lnTo>
                  <a:lnTo>
                    <a:pt x="88" y="8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2" name="Freeform 22"/>
            <p:cNvSpPr>
              <a:spLocks noEditPoints="1"/>
            </p:cNvSpPr>
            <p:nvPr userDrawn="1"/>
          </p:nvSpPr>
          <p:spPr bwMode="auto">
            <a:xfrm>
              <a:off x="2409" y="-389"/>
              <a:ext cx="121" cy="147"/>
            </a:xfrm>
            <a:custGeom>
              <a:avLst/>
              <a:gdLst>
                <a:gd name="T0" fmla="*/ 22 w 51"/>
                <a:gd name="T1" fmla="*/ 48 h 59"/>
                <a:gd name="T2" fmla="*/ 38 w 51"/>
                <a:gd name="T3" fmla="*/ 29 h 59"/>
                <a:gd name="T4" fmla="*/ 22 w 51"/>
                <a:gd name="T5" fmla="*/ 11 h 59"/>
                <a:gd name="T6" fmla="*/ 12 w 51"/>
                <a:gd name="T7" fmla="*/ 11 h 59"/>
                <a:gd name="T8" fmla="*/ 12 w 51"/>
                <a:gd name="T9" fmla="*/ 48 h 59"/>
                <a:gd name="T10" fmla="*/ 22 w 51"/>
                <a:gd name="T11" fmla="*/ 48 h 59"/>
                <a:gd name="T12" fmla="*/ 22 w 51"/>
                <a:gd name="T13" fmla="*/ 0 h 59"/>
                <a:gd name="T14" fmla="*/ 51 w 51"/>
                <a:gd name="T15" fmla="*/ 29 h 59"/>
                <a:gd name="T16" fmla="*/ 22 w 51"/>
                <a:gd name="T17" fmla="*/ 59 h 59"/>
                <a:gd name="T18" fmla="*/ 0 w 51"/>
                <a:gd name="T19" fmla="*/ 59 h 59"/>
                <a:gd name="T20" fmla="*/ 0 w 51"/>
                <a:gd name="T21" fmla="*/ 0 h 59"/>
                <a:gd name="T22" fmla="*/ 22 w 51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9">
                  <a:moveTo>
                    <a:pt x="22" y="48"/>
                  </a:moveTo>
                  <a:cubicBezTo>
                    <a:pt x="33" y="48"/>
                    <a:pt x="38" y="39"/>
                    <a:pt x="38" y="29"/>
                  </a:cubicBezTo>
                  <a:cubicBezTo>
                    <a:pt x="38" y="20"/>
                    <a:pt x="33" y="11"/>
                    <a:pt x="2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48"/>
                    <a:pt x="12" y="48"/>
                    <a:pt x="12" y="48"/>
                  </a:cubicBezTo>
                  <a:lnTo>
                    <a:pt x="22" y="48"/>
                  </a:lnTo>
                  <a:close/>
                  <a:moveTo>
                    <a:pt x="22" y="0"/>
                  </a:moveTo>
                  <a:cubicBezTo>
                    <a:pt x="41" y="0"/>
                    <a:pt x="51" y="14"/>
                    <a:pt x="51" y="29"/>
                  </a:cubicBezTo>
                  <a:cubicBezTo>
                    <a:pt x="51" y="44"/>
                    <a:pt x="41" y="59"/>
                    <a:pt x="22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3" name="Freeform 23"/>
            <p:cNvSpPr>
              <a:spLocks noEditPoints="1"/>
            </p:cNvSpPr>
            <p:nvPr userDrawn="1"/>
          </p:nvSpPr>
          <p:spPr bwMode="auto">
            <a:xfrm>
              <a:off x="2537" y="-391"/>
              <a:ext cx="140" cy="149"/>
            </a:xfrm>
            <a:custGeom>
              <a:avLst/>
              <a:gdLst>
                <a:gd name="T0" fmla="*/ 72 w 140"/>
                <a:gd name="T1" fmla="*/ 27 h 149"/>
                <a:gd name="T2" fmla="*/ 100 w 140"/>
                <a:gd name="T3" fmla="*/ 97 h 149"/>
                <a:gd name="T4" fmla="*/ 41 w 140"/>
                <a:gd name="T5" fmla="*/ 97 h 149"/>
                <a:gd name="T6" fmla="*/ 72 w 140"/>
                <a:gd name="T7" fmla="*/ 27 h 149"/>
                <a:gd name="T8" fmla="*/ 67 w 140"/>
                <a:gd name="T9" fmla="*/ 0 h 149"/>
                <a:gd name="T10" fmla="*/ 0 w 140"/>
                <a:gd name="T11" fmla="*/ 146 h 149"/>
                <a:gd name="T12" fmla="*/ 0 w 140"/>
                <a:gd name="T13" fmla="*/ 149 h 149"/>
                <a:gd name="T14" fmla="*/ 19 w 140"/>
                <a:gd name="T15" fmla="*/ 149 h 149"/>
                <a:gd name="T16" fmla="*/ 36 w 140"/>
                <a:gd name="T17" fmla="*/ 111 h 149"/>
                <a:gd name="T18" fmla="*/ 107 w 140"/>
                <a:gd name="T19" fmla="*/ 111 h 149"/>
                <a:gd name="T20" fmla="*/ 124 w 140"/>
                <a:gd name="T21" fmla="*/ 149 h 149"/>
                <a:gd name="T22" fmla="*/ 140 w 140"/>
                <a:gd name="T23" fmla="*/ 149 h 149"/>
                <a:gd name="T24" fmla="*/ 140 w 140"/>
                <a:gd name="T25" fmla="*/ 146 h 149"/>
                <a:gd name="T26" fmla="*/ 74 w 140"/>
                <a:gd name="T27" fmla="*/ 0 h 149"/>
                <a:gd name="T28" fmla="*/ 67 w 140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49">
                  <a:moveTo>
                    <a:pt x="72" y="27"/>
                  </a:moveTo>
                  <a:lnTo>
                    <a:pt x="100" y="97"/>
                  </a:lnTo>
                  <a:lnTo>
                    <a:pt x="41" y="97"/>
                  </a:lnTo>
                  <a:lnTo>
                    <a:pt x="72" y="27"/>
                  </a:lnTo>
                  <a:close/>
                  <a:moveTo>
                    <a:pt x="67" y="0"/>
                  </a:moveTo>
                  <a:lnTo>
                    <a:pt x="0" y="146"/>
                  </a:lnTo>
                  <a:lnTo>
                    <a:pt x="0" y="149"/>
                  </a:lnTo>
                  <a:lnTo>
                    <a:pt x="19" y="149"/>
                  </a:lnTo>
                  <a:lnTo>
                    <a:pt x="36" y="111"/>
                  </a:lnTo>
                  <a:lnTo>
                    <a:pt x="107" y="111"/>
                  </a:lnTo>
                  <a:lnTo>
                    <a:pt x="124" y="149"/>
                  </a:lnTo>
                  <a:lnTo>
                    <a:pt x="140" y="149"/>
                  </a:lnTo>
                  <a:lnTo>
                    <a:pt x="140" y="146"/>
                  </a:lnTo>
                  <a:lnTo>
                    <a:pt x="74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4" name="Freeform 24"/>
            <p:cNvSpPr>
              <a:spLocks/>
            </p:cNvSpPr>
            <p:nvPr userDrawn="1"/>
          </p:nvSpPr>
          <p:spPr bwMode="auto">
            <a:xfrm>
              <a:off x="2685" y="-391"/>
              <a:ext cx="140" cy="151"/>
            </a:xfrm>
            <a:custGeom>
              <a:avLst/>
              <a:gdLst>
                <a:gd name="T0" fmla="*/ 30 w 59"/>
                <a:gd name="T1" fmla="*/ 0 h 61"/>
                <a:gd name="T2" fmla="*/ 56 w 59"/>
                <a:gd name="T3" fmla="*/ 18 h 61"/>
                <a:gd name="T4" fmla="*/ 49 w 59"/>
                <a:gd name="T5" fmla="*/ 18 h 61"/>
                <a:gd name="T6" fmla="*/ 30 w 59"/>
                <a:gd name="T7" fmla="*/ 6 h 61"/>
                <a:gd name="T8" fmla="*/ 7 w 59"/>
                <a:gd name="T9" fmla="*/ 30 h 61"/>
                <a:gd name="T10" fmla="*/ 30 w 59"/>
                <a:gd name="T11" fmla="*/ 54 h 61"/>
                <a:gd name="T12" fmla="*/ 52 w 59"/>
                <a:gd name="T13" fmla="*/ 35 h 61"/>
                <a:gd name="T14" fmla="*/ 31 w 59"/>
                <a:gd name="T15" fmla="*/ 35 h 61"/>
                <a:gd name="T16" fmla="*/ 31 w 59"/>
                <a:gd name="T17" fmla="*/ 29 h 61"/>
                <a:gd name="T18" fmla="*/ 58 w 59"/>
                <a:gd name="T19" fmla="*/ 29 h 61"/>
                <a:gd name="T20" fmla="*/ 56 w 59"/>
                <a:gd name="T21" fmla="*/ 44 h 61"/>
                <a:gd name="T22" fmla="*/ 30 w 59"/>
                <a:gd name="T23" fmla="*/ 61 h 61"/>
                <a:gd name="T24" fmla="*/ 0 w 59"/>
                <a:gd name="T25" fmla="*/ 30 h 61"/>
                <a:gd name="T26" fmla="*/ 30 w 59"/>
                <a:gd name="T2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1">
                  <a:moveTo>
                    <a:pt x="30" y="0"/>
                  </a:moveTo>
                  <a:cubicBezTo>
                    <a:pt x="41" y="0"/>
                    <a:pt x="53" y="5"/>
                    <a:pt x="56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6" y="9"/>
                    <a:pt x="39" y="6"/>
                    <a:pt x="30" y="6"/>
                  </a:cubicBezTo>
                  <a:cubicBezTo>
                    <a:pt x="16" y="6"/>
                    <a:pt x="7" y="17"/>
                    <a:pt x="7" y="30"/>
                  </a:cubicBezTo>
                  <a:cubicBezTo>
                    <a:pt x="7" y="44"/>
                    <a:pt x="16" y="54"/>
                    <a:pt x="30" y="54"/>
                  </a:cubicBezTo>
                  <a:cubicBezTo>
                    <a:pt x="42" y="54"/>
                    <a:pt x="51" y="48"/>
                    <a:pt x="5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9" y="34"/>
                    <a:pt x="58" y="40"/>
                    <a:pt x="56" y="44"/>
                  </a:cubicBezTo>
                  <a:cubicBezTo>
                    <a:pt x="52" y="55"/>
                    <a:pt x="42" y="61"/>
                    <a:pt x="30" y="61"/>
                  </a:cubicBezTo>
                  <a:cubicBezTo>
                    <a:pt x="13" y="61"/>
                    <a:pt x="0" y="49"/>
                    <a:pt x="0" y="30"/>
                  </a:cubicBezTo>
                  <a:cubicBezTo>
                    <a:pt x="0" y="12"/>
                    <a:pt x="13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5" name="Freeform 25"/>
            <p:cNvSpPr>
              <a:spLocks/>
            </p:cNvSpPr>
            <p:nvPr userDrawn="1"/>
          </p:nvSpPr>
          <p:spPr bwMode="auto">
            <a:xfrm>
              <a:off x="2851" y="-389"/>
              <a:ext cx="83" cy="147"/>
            </a:xfrm>
            <a:custGeom>
              <a:avLst/>
              <a:gdLst>
                <a:gd name="T0" fmla="*/ 0 w 83"/>
                <a:gd name="T1" fmla="*/ 0 h 147"/>
                <a:gd name="T2" fmla="*/ 0 w 83"/>
                <a:gd name="T3" fmla="*/ 147 h 147"/>
                <a:gd name="T4" fmla="*/ 83 w 83"/>
                <a:gd name="T5" fmla="*/ 147 h 147"/>
                <a:gd name="T6" fmla="*/ 83 w 83"/>
                <a:gd name="T7" fmla="*/ 132 h 147"/>
                <a:gd name="T8" fmla="*/ 16 w 83"/>
                <a:gd name="T9" fmla="*/ 132 h 147"/>
                <a:gd name="T10" fmla="*/ 16 w 83"/>
                <a:gd name="T11" fmla="*/ 77 h 147"/>
                <a:gd name="T12" fmla="*/ 78 w 83"/>
                <a:gd name="T13" fmla="*/ 77 h 147"/>
                <a:gd name="T14" fmla="*/ 78 w 83"/>
                <a:gd name="T15" fmla="*/ 62 h 147"/>
                <a:gd name="T16" fmla="*/ 16 w 83"/>
                <a:gd name="T17" fmla="*/ 62 h 147"/>
                <a:gd name="T18" fmla="*/ 16 w 83"/>
                <a:gd name="T19" fmla="*/ 15 h 147"/>
                <a:gd name="T20" fmla="*/ 80 w 83"/>
                <a:gd name="T21" fmla="*/ 15 h 147"/>
                <a:gd name="T22" fmla="*/ 80 w 83"/>
                <a:gd name="T23" fmla="*/ 0 h 147"/>
                <a:gd name="T24" fmla="*/ 0 w 83"/>
                <a:gd name="T2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47">
                  <a:moveTo>
                    <a:pt x="0" y="0"/>
                  </a:moveTo>
                  <a:lnTo>
                    <a:pt x="0" y="147"/>
                  </a:lnTo>
                  <a:lnTo>
                    <a:pt x="83" y="147"/>
                  </a:lnTo>
                  <a:lnTo>
                    <a:pt x="83" y="132"/>
                  </a:lnTo>
                  <a:lnTo>
                    <a:pt x="16" y="132"/>
                  </a:lnTo>
                  <a:lnTo>
                    <a:pt x="16" y="77"/>
                  </a:lnTo>
                  <a:lnTo>
                    <a:pt x="78" y="77"/>
                  </a:lnTo>
                  <a:lnTo>
                    <a:pt x="78" y="62"/>
                  </a:lnTo>
                  <a:lnTo>
                    <a:pt x="16" y="62"/>
                  </a:lnTo>
                  <a:lnTo>
                    <a:pt x="16" y="15"/>
                  </a:lnTo>
                  <a:lnTo>
                    <a:pt x="80" y="15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6" name="Freeform 26"/>
            <p:cNvSpPr>
              <a:spLocks/>
            </p:cNvSpPr>
            <p:nvPr userDrawn="1"/>
          </p:nvSpPr>
          <p:spPr bwMode="auto">
            <a:xfrm>
              <a:off x="2965" y="-391"/>
              <a:ext cx="114" cy="149"/>
            </a:xfrm>
            <a:custGeom>
              <a:avLst/>
              <a:gdLst>
                <a:gd name="T0" fmla="*/ 0 w 114"/>
                <a:gd name="T1" fmla="*/ 0 h 149"/>
                <a:gd name="T2" fmla="*/ 0 w 114"/>
                <a:gd name="T3" fmla="*/ 149 h 149"/>
                <a:gd name="T4" fmla="*/ 16 w 114"/>
                <a:gd name="T5" fmla="*/ 149 h 149"/>
                <a:gd name="T6" fmla="*/ 16 w 114"/>
                <a:gd name="T7" fmla="*/ 77 h 149"/>
                <a:gd name="T8" fmla="*/ 16 w 114"/>
                <a:gd name="T9" fmla="*/ 37 h 149"/>
                <a:gd name="T10" fmla="*/ 106 w 114"/>
                <a:gd name="T11" fmla="*/ 149 h 149"/>
                <a:gd name="T12" fmla="*/ 114 w 114"/>
                <a:gd name="T13" fmla="*/ 149 h 149"/>
                <a:gd name="T14" fmla="*/ 114 w 114"/>
                <a:gd name="T15" fmla="*/ 2 h 149"/>
                <a:gd name="T16" fmla="*/ 97 w 114"/>
                <a:gd name="T17" fmla="*/ 2 h 149"/>
                <a:gd name="T18" fmla="*/ 97 w 114"/>
                <a:gd name="T19" fmla="*/ 69 h 149"/>
                <a:gd name="T20" fmla="*/ 97 w 114"/>
                <a:gd name="T21" fmla="*/ 114 h 149"/>
                <a:gd name="T22" fmla="*/ 7 w 114"/>
                <a:gd name="T23" fmla="*/ 0 h 149"/>
                <a:gd name="T24" fmla="*/ 0 w 114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49">
                  <a:moveTo>
                    <a:pt x="0" y="0"/>
                  </a:moveTo>
                  <a:lnTo>
                    <a:pt x="0" y="149"/>
                  </a:lnTo>
                  <a:lnTo>
                    <a:pt x="16" y="149"/>
                  </a:lnTo>
                  <a:lnTo>
                    <a:pt x="16" y="77"/>
                  </a:lnTo>
                  <a:lnTo>
                    <a:pt x="16" y="37"/>
                  </a:lnTo>
                  <a:lnTo>
                    <a:pt x="106" y="149"/>
                  </a:lnTo>
                  <a:lnTo>
                    <a:pt x="114" y="149"/>
                  </a:lnTo>
                  <a:lnTo>
                    <a:pt x="114" y="2"/>
                  </a:lnTo>
                  <a:lnTo>
                    <a:pt x="97" y="2"/>
                  </a:lnTo>
                  <a:lnTo>
                    <a:pt x="97" y="69"/>
                  </a:lnTo>
                  <a:lnTo>
                    <a:pt x="97" y="114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7" name="Freeform 27"/>
            <p:cNvSpPr>
              <a:spLocks/>
            </p:cNvSpPr>
            <p:nvPr userDrawn="1"/>
          </p:nvSpPr>
          <p:spPr bwMode="auto">
            <a:xfrm>
              <a:off x="3107" y="-391"/>
              <a:ext cx="135" cy="151"/>
            </a:xfrm>
            <a:custGeom>
              <a:avLst/>
              <a:gdLst>
                <a:gd name="T0" fmla="*/ 30 w 57"/>
                <a:gd name="T1" fmla="*/ 0 h 61"/>
                <a:gd name="T2" fmla="*/ 56 w 57"/>
                <a:gd name="T3" fmla="*/ 19 h 61"/>
                <a:gd name="T4" fmla="*/ 50 w 57"/>
                <a:gd name="T5" fmla="*/ 19 h 61"/>
                <a:gd name="T6" fmla="*/ 30 w 57"/>
                <a:gd name="T7" fmla="*/ 6 h 61"/>
                <a:gd name="T8" fmla="*/ 7 w 57"/>
                <a:gd name="T9" fmla="*/ 30 h 61"/>
                <a:gd name="T10" fmla="*/ 30 w 57"/>
                <a:gd name="T11" fmla="*/ 54 h 61"/>
                <a:gd name="T12" fmla="*/ 50 w 57"/>
                <a:gd name="T13" fmla="*/ 41 h 61"/>
                <a:gd name="T14" fmla="*/ 57 w 57"/>
                <a:gd name="T15" fmla="*/ 41 h 61"/>
                <a:gd name="T16" fmla="*/ 30 w 57"/>
                <a:gd name="T17" fmla="*/ 61 h 61"/>
                <a:gd name="T18" fmla="*/ 0 w 57"/>
                <a:gd name="T19" fmla="*/ 30 h 61"/>
                <a:gd name="T20" fmla="*/ 30 w 57"/>
                <a:gd name="T2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61">
                  <a:moveTo>
                    <a:pt x="30" y="0"/>
                  </a:moveTo>
                  <a:cubicBezTo>
                    <a:pt x="41" y="0"/>
                    <a:pt x="53" y="6"/>
                    <a:pt x="56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6" y="10"/>
                    <a:pt x="39" y="6"/>
                    <a:pt x="30" y="6"/>
                  </a:cubicBezTo>
                  <a:cubicBezTo>
                    <a:pt x="16" y="6"/>
                    <a:pt x="7" y="17"/>
                    <a:pt x="7" y="30"/>
                  </a:cubicBezTo>
                  <a:cubicBezTo>
                    <a:pt x="7" y="44"/>
                    <a:pt x="16" y="54"/>
                    <a:pt x="30" y="54"/>
                  </a:cubicBezTo>
                  <a:cubicBezTo>
                    <a:pt x="39" y="54"/>
                    <a:pt x="47" y="50"/>
                    <a:pt x="50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3" y="54"/>
                    <a:pt x="42" y="61"/>
                    <a:pt x="30" y="61"/>
                  </a:cubicBezTo>
                  <a:cubicBezTo>
                    <a:pt x="13" y="61"/>
                    <a:pt x="0" y="49"/>
                    <a:pt x="0" y="30"/>
                  </a:cubicBezTo>
                  <a:cubicBezTo>
                    <a:pt x="0" y="12"/>
                    <a:pt x="13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8" name="Freeform 28"/>
            <p:cNvSpPr>
              <a:spLocks/>
            </p:cNvSpPr>
            <p:nvPr userDrawn="1"/>
          </p:nvSpPr>
          <p:spPr bwMode="auto">
            <a:xfrm>
              <a:off x="3249" y="-389"/>
              <a:ext cx="119" cy="147"/>
            </a:xfrm>
            <a:custGeom>
              <a:avLst/>
              <a:gdLst>
                <a:gd name="T0" fmla="*/ 102 w 119"/>
                <a:gd name="T1" fmla="*/ 0 h 147"/>
                <a:gd name="T2" fmla="*/ 81 w 119"/>
                <a:gd name="T3" fmla="*/ 35 h 147"/>
                <a:gd name="T4" fmla="*/ 62 w 119"/>
                <a:gd name="T5" fmla="*/ 70 h 147"/>
                <a:gd name="T6" fmla="*/ 60 w 119"/>
                <a:gd name="T7" fmla="*/ 70 h 147"/>
                <a:gd name="T8" fmla="*/ 41 w 119"/>
                <a:gd name="T9" fmla="*/ 33 h 147"/>
                <a:gd name="T10" fmla="*/ 19 w 119"/>
                <a:gd name="T11" fmla="*/ 0 h 147"/>
                <a:gd name="T12" fmla="*/ 0 w 119"/>
                <a:gd name="T13" fmla="*/ 0 h 147"/>
                <a:gd name="T14" fmla="*/ 0 w 119"/>
                <a:gd name="T15" fmla="*/ 3 h 147"/>
                <a:gd name="T16" fmla="*/ 53 w 119"/>
                <a:gd name="T17" fmla="*/ 87 h 147"/>
                <a:gd name="T18" fmla="*/ 53 w 119"/>
                <a:gd name="T19" fmla="*/ 147 h 147"/>
                <a:gd name="T20" fmla="*/ 69 w 119"/>
                <a:gd name="T21" fmla="*/ 147 h 147"/>
                <a:gd name="T22" fmla="*/ 69 w 119"/>
                <a:gd name="T23" fmla="*/ 87 h 147"/>
                <a:gd name="T24" fmla="*/ 119 w 119"/>
                <a:gd name="T25" fmla="*/ 3 h 147"/>
                <a:gd name="T26" fmla="*/ 119 w 119"/>
                <a:gd name="T27" fmla="*/ 0 h 147"/>
                <a:gd name="T28" fmla="*/ 102 w 119"/>
                <a:gd name="T2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47">
                  <a:moveTo>
                    <a:pt x="102" y="0"/>
                  </a:moveTo>
                  <a:lnTo>
                    <a:pt x="81" y="35"/>
                  </a:lnTo>
                  <a:lnTo>
                    <a:pt x="62" y="70"/>
                  </a:lnTo>
                  <a:lnTo>
                    <a:pt x="60" y="70"/>
                  </a:lnTo>
                  <a:lnTo>
                    <a:pt x="41" y="3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3" y="87"/>
                  </a:lnTo>
                  <a:lnTo>
                    <a:pt x="53" y="147"/>
                  </a:lnTo>
                  <a:lnTo>
                    <a:pt x="69" y="147"/>
                  </a:lnTo>
                  <a:lnTo>
                    <a:pt x="69" y="87"/>
                  </a:lnTo>
                  <a:lnTo>
                    <a:pt x="119" y="3"/>
                  </a:lnTo>
                  <a:lnTo>
                    <a:pt x="119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9" name="Freeform 29"/>
            <p:cNvSpPr>
              <a:spLocks/>
            </p:cNvSpPr>
            <p:nvPr userDrawn="1"/>
          </p:nvSpPr>
          <p:spPr bwMode="auto">
            <a:xfrm>
              <a:off x="2098" y="-391"/>
              <a:ext cx="143" cy="149"/>
            </a:xfrm>
            <a:custGeom>
              <a:avLst/>
              <a:gdLst>
                <a:gd name="T0" fmla="*/ 64 w 143"/>
                <a:gd name="T1" fmla="*/ 0 h 149"/>
                <a:gd name="T2" fmla="*/ 0 w 143"/>
                <a:gd name="T3" fmla="*/ 144 h 149"/>
                <a:gd name="T4" fmla="*/ 0 w 143"/>
                <a:gd name="T5" fmla="*/ 149 h 149"/>
                <a:gd name="T6" fmla="*/ 31 w 143"/>
                <a:gd name="T7" fmla="*/ 149 h 149"/>
                <a:gd name="T8" fmla="*/ 72 w 143"/>
                <a:gd name="T9" fmla="*/ 49 h 149"/>
                <a:gd name="T10" fmla="*/ 112 w 143"/>
                <a:gd name="T11" fmla="*/ 149 h 149"/>
                <a:gd name="T12" fmla="*/ 143 w 143"/>
                <a:gd name="T13" fmla="*/ 149 h 149"/>
                <a:gd name="T14" fmla="*/ 143 w 143"/>
                <a:gd name="T15" fmla="*/ 144 h 149"/>
                <a:gd name="T16" fmla="*/ 79 w 143"/>
                <a:gd name="T17" fmla="*/ 0 h 149"/>
                <a:gd name="T18" fmla="*/ 64 w 143"/>
                <a:gd name="T1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9">
                  <a:moveTo>
                    <a:pt x="64" y="0"/>
                  </a:moveTo>
                  <a:lnTo>
                    <a:pt x="0" y="144"/>
                  </a:lnTo>
                  <a:lnTo>
                    <a:pt x="0" y="149"/>
                  </a:lnTo>
                  <a:lnTo>
                    <a:pt x="31" y="149"/>
                  </a:lnTo>
                  <a:lnTo>
                    <a:pt x="72" y="49"/>
                  </a:lnTo>
                  <a:lnTo>
                    <a:pt x="112" y="149"/>
                  </a:lnTo>
                  <a:lnTo>
                    <a:pt x="143" y="149"/>
                  </a:lnTo>
                  <a:lnTo>
                    <a:pt x="143" y="144"/>
                  </a:lnTo>
                  <a:lnTo>
                    <a:pt x="79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</p:grpSp>
      <p:sp>
        <p:nvSpPr>
          <p:cNvPr id="20" name="Freeform 19"/>
          <p:cNvSpPr/>
          <p:nvPr userDrawn="1"/>
        </p:nvSpPr>
        <p:spPr>
          <a:xfrm>
            <a:off x="0" y="1"/>
            <a:ext cx="13442950" cy="7561263"/>
          </a:xfrm>
          <a:custGeom>
            <a:avLst/>
            <a:gdLst>
              <a:gd name="connsiteX0" fmla="*/ 180700 w 10693400"/>
              <a:gd name="connsiteY0" fmla="*/ 181263 h 7561263"/>
              <a:gd name="connsiteX1" fmla="*/ 180700 w 10693400"/>
              <a:gd name="connsiteY1" fmla="*/ 7381263 h 7561263"/>
              <a:gd name="connsiteX2" fmla="*/ 10512700 w 10693400"/>
              <a:gd name="connsiteY2" fmla="*/ 7381263 h 7561263"/>
              <a:gd name="connsiteX3" fmla="*/ 10512700 w 10693400"/>
              <a:gd name="connsiteY3" fmla="*/ 181263 h 7561263"/>
              <a:gd name="connsiteX4" fmla="*/ 0 w 10693400"/>
              <a:gd name="connsiteY4" fmla="*/ 0 h 7561263"/>
              <a:gd name="connsiteX5" fmla="*/ 10693400 w 10693400"/>
              <a:gd name="connsiteY5" fmla="*/ 0 h 7561263"/>
              <a:gd name="connsiteX6" fmla="*/ 10693400 w 10693400"/>
              <a:gd name="connsiteY6" fmla="*/ 7561263 h 7561263"/>
              <a:gd name="connsiteX7" fmla="*/ 0 w 10693400"/>
              <a:gd name="connsiteY7" fmla="*/ 7561263 h 756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3400" h="7561263">
                <a:moveTo>
                  <a:pt x="180700" y="181263"/>
                </a:moveTo>
                <a:lnTo>
                  <a:pt x="180700" y="7381263"/>
                </a:lnTo>
                <a:lnTo>
                  <a:pt x="10512700" y="7381263"/>
                </a:lnTo>
                <a:lnTo>
                  <a:pt x="10512700" y="181263"/>
                </a:lnTo>
                <a:close/>
                <a:moveTo>
                  <a:pt x="0" y="0"/>
                </a:moveTo>
                <a:lnTo>
                  <a:pt x="10693400" y="0"/>
                </a:lnTo>
                <a:lnTo>
                  <a:pt x="10693400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721475" y="0"/>
            <a:ext cx="0" cy="74168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14094" y="1764000"/>
            <a:ext cx="7014762" cy="3672486"/>
          </a:xfrm>
          <a:solidFill>
            <a:schemeClr val="accent1"/>
          </a:solidFill>
        </p:spPr>
        <p:txBody>
          <a:bodyPr tIns="648000" bIns="82800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cap="all" spc="350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600"/>
              </a:spcBef>
              <a:spcAft>
                <a:spcPts val="2000"/>
              </a:spcAft>
              <a:buNone/>
              <a:defRPr sz="1000" b="1" cap="all" spc="150" baseline="0">
                <a:solidFill>
                  <a:schemeClr val="tx2"/>
                </a:solidFill>
              </a:defRPr>
            </a:lvl2pPr>
            <a:lvl3pPr marL="0" indent="0" algn="ctr">
              <a:spcBef>
                <a:spcPts val="1500"/>
              </a:spcBef>
              <a:buNone/>
              <a:defRPr sz="1300">
                <a:solidFill>
                  <a:schemeClr val="bg1"/>
                </a:solidFill>
                <a:latin typeface="+mj-lt"/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Level 1 (section title)</a:t>
            </a:r>
          </a:p>
          <a:p>
            <a:pPr lvl="1"/>
            <a:r>
              <a:rPr lang="en-US"/>
              <a:t>Level 2 (section number)</a:t>
            </a:r>
          </a:p>
          <a:p>
            <a:pPr lvl="2"/>
            <a:r>
              <a:rPr lang="en-US"/>
              <a:t>Level 3 (section description/subtitle</a:t>
            </a: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61BAFCA1-64E8-4EB9-86C6-B2A1E2EB3A94}" type="datetime1">
              <a:rPr lang="en-GB" smtClean="0"/>
              <a:t>04/06/2025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947953" y="7561263"/>
            <a:ext cx="5773523" cy="9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23188" y="7503308"/>
            <a:ext cx="324764" cy="295911"/>
          </a:xfr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17B7863-DFF3-4F39-83A2-3C62F44E15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" name="TextBox 24"/>
          <p:cNvSpPr txBox="1"/>
          <p:nvPr userDrawn="1"/>
        </p:nvSpPr>
        <p:spPr>
          <a:xfrm>
            <a:off x="1924283" y="-174595"/>
            <a:ext cx="9594385" cy="174595"/>
          </a:xfrm>
          <a:prstGeom prst="rect">
            <a:avLst/>
          </a:prstGeom>
          <a:noFill/>
        </p:spPr>
        <p:txBody>
          <a:bodyPr wrap="square" lIns="0" tIns="0" rIns="0" bIns="36000" rtlCol="0" anchor="b" anchorCtr="0">
            <a:spAutoFit/>
          </a:bodyPr>
          <a:lstStyle/>
          <a:p>
            <a:pPr algn="ctr">
              <a:lnSpc>
                <a:spcPct val="121000"/>
              </a:lnSpc>
              <a:spcBef>
                <a:spcPts val="850"/>
              </a:spcBef>
            </a:pPr>
            <a:r>
              <a:rPr lang="en-GB" sz="800" spc="20"/>
              <a:t>Change slide background to change colour. Change main text box fill to match (and</a:t>
            </a:r>
            <a:r>
              <a:rPr lang="en-GB" sz="800" spc="20" baseline="0"/>
              <a:t> split vertical line).</a:t>
            </a:r>
            <a:endParaRPr lang="en-GB" sz="800" spc="20"/>
          </a:p>
        </p:txBody>
      </p:sp>
      <p:sp>
        <p:nvSpPr>
          <p:cNvPr id="2" name="TextBox 1"/>
          <p:cNvSpPr txBox="1"/>
          <p:nvPr userDrawn="1"/>
        </p:nvSpPr>
        <p:spPr>
          <a:xfrm>
            <a:off x="950387" y="5953850"/>
            <a:ext cx="3367604" cy="92333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000" b="1" cap="all" spc="60" baseline="0"/>
              <a:t>CALL: </a:t>
            </a:r>
            <a:r>
              <a:rPr lang="en-GB" sz="1000" b="1" cap="all" spc="60" baseline="0">
                <a:solidFill>
                  <a:schemeClr val="bg1"/>
                </a:solidFill>
              </a:rPr>
              <a:t>+44 (0)20 3696 5800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000" b="1" cap="all" spc="60" baseline="0"/>
              <a:t>EMAIL: </a:t>
            </a:r>
            <a:r>
              <a:rPr lang="en-GB" sz="1000" b="1" cap="all" spc="60" baseline="0">
                <a:solidFill>
                  <a:schemeClr val="bg1"/>
                </a:solidFill>
              </a:rPr>
              <a:t>ask@standagency.com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000" b="1" cap="all" spc="60" baseline="0"/>
              <a:t>FOLLOW: </a:t>
            </a:r>
            <a:r>
              <a:rPr lang="en-GB" sz="1000" b="1" cap="all" spc="60" baseline="0">
                <a:solidFill>
                  <a:schemeClr val="bg1"/>
                </a:solidFill>
              </a:rPr>
              <a:t>@standsays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000" b="1" cap="all" spc="60" baseline="0"/>
              <a:t>INSTAGRAM: </a:t>
            </a:r>
            <a:r>
              <a:rPr lang="en-GB" sz="1000" b="1" cap="all" spc="60" baseline="0">
                <a:solidFill>
                  <a:schemeClr val="bg1"/>
                </a:solidFill>
              </a:rPr>
              <a:t>@standsnaps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000" b="1" cap="all" spc="60" baseline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000" b="1" cap="all" spc="60" baseline="0">
                <a:solidFill>
                  <a:schemeClr val="bg1"/>
                </a:solidFill>
              </a:rPr>
              <a:t>STANDAGENCY.COM</a:t>
            </a:r>
          </a:p>
        </p:txBody>
      </p:sp>
    </p:spTree>
    <p:extLst>
      <p:ext uri="{BB962C8B-B14F-4D97-AF65-F5344CB8AC3E}">
        <p14:creationId xmlns:p14="http://schemas.microsoft.com/office/powerpoint/2010/main" val="378043607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880640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ents"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"/>
          <p:cNvSpPr/>
          <p:nvPr/>
        </p:nvSpPr>
        <p:spPr>
          <a:xfrm>
            <a:off x="6774547" y="589248"/>
            <a:ext cx="6099635" cy="1596705"/>
          </a:xfrm>
          <a:prstGeom prst="rect">
            <a:avLst/>
          </a:prstGeom>
          <a:solidFill>
            <a:srgbClr val="282828"/>
          </a:solidFill>
          <a:ln w="12700">
            <a:miter lim="400000"/>
          </a:ln>
        </p:spPr>
        <p:txBody>
          <a:bodyPr lIns="28005" tIns="28005" rIns="28005" bIns="28005" anchor="ctr"/>
          <a:lstStyle/>
          <a:p>
            <a:pPr defTabSz="455098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764" b="0" i="0" dirty="0">
              <a:latin typeface="Montserrat" pitchFamily="2" charset="77"/>
            </a:endParaRPr>
          </a:p>
        </p:txBody>
      </p:sp>
      <p:sp>
        <p:nvSpPr>
          <p:cNvPr id="86" name="CONTENTS"/>
          <p:cNvSpPr txBox="1">
            <a:spLocks noGrp="1"/>
          </p:cNvSpPr>
          <p:nvPr>
            <p:ph type="body" sz="quarter" idx="21"/>
          </p:nvPr>
        </p:nvSpPr>
        <p:spPr>
          <a:xfrm>
            <a:off x="2878876" y="848510"/>
            <a:ext cx="13890979" cy="111042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616">
                <a:solidFill>
                  <a:srgbClr val="D9D9D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7" name="Pellentesque eu, pretium quis"/>
          <p:cNvSpPr txBox="1">
            <a:spLocks noGrp="1"/>
          </p:cNvSpPr>
          <p:nvPr>
            <p:ph type="body" sz="quarter" idx="22"/>
          </p:nvPr>
        </p:nvSpPr>
        <p:spPr>
          <a:xfrm>
            <a:off x="2856281" y="3070013"/>
            <a:ext cx="6026670" cy="4316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Pellentesque eu, pretium quis"/>
          <p:cNvSpPr txBox="1">
            <a:spLocks noGrp="1"/>
          </p:cNvSpPr>
          <p:nvPr>
            <p:ph type="body" sz="quarter" idx="23"/>
          </p:nvPr>
        </p:nvSpPr>
        <p:spPr>
          <a:xfrm>
            <a:off x="2856281" y="3658111"/>
            <a:ext cx="6026670" cy="4316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Pellentesque eu, pretium quis"/>
          <p:cNvSpPr txBox="1">
            <a:spLocks noGrp="1"/>
          </p:cNvSpPr>
          <p:nvPr>
            <p:ph type="body" sz="quarter" idx="24"/>
          </p:nvPr>
        </p:nvSpPr>
        <p:spPr>
          <a:xfrm>
            <a:off x="2856281" y="4246209"/>
            <a:ext cx="6026670" cy="4316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Pellentesque eu, pretium quis"/>
          <p:cNvSpPr txBox="1">
            <a:spLocks noGrp="1"/>
          </p:cNvSpPr>
          <p:nvPr>
            <p:ph type="body" sz="quarter" idx="25"/>
          </p:nvPr>
        </p:nvSpPr>
        <p:spPr>
          <a:xfrm>
            <a:off x="2856281" y="4834307"/>
            <a:ext cx="6026670" cy="4316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Pellentesque eu, pretium quis"/>
          <p:cNvSpPr txBox="1">
            <a:spLocks noGrp="1"/>
          </p:cNvSpPr>
          <p:nvPr>
            <p:ph type="body" sz="quarter" idx="26"/>
          </p:nvPr>
        </p:nvSpPr>
        <p:spPr>
          <a:xfrm>
            <a:off x="2856281" y="5375311"/>
            <a:ext cx="6026670" cy="4316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01"/>
          <p:cNvSpPr txBox="1">
            <a:spLocks noGrp="1"/>
          </p:cNvSpPr>
          <p:nvPr>
            <p:ph type="body" sz="quarter" idx="27"/>
          </p:nvPr>
        </p:nvSpPr>
        <p:spPr>
          <a:xfrm>
            <a:off x="1273934" y="3070013"/>
            <a:ext cx="916310" cy="28069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03-09"/>
          <p:cNvSpPr txBox="1">
            <a:spLocks noGrp="1"/>
          </p:cNvSpPr>
          <p:nvPr>
            <p:ph type="body" sz="quarter" idx="28"/>
          </p:nvPr>
        </p:nvSpPr>
        <p:spPr>
          <a:xfrm>
            <a:off x="1273934" y="3658111"/>
            <a:ext cx="916310" cy="28069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10-15"/>
          <p:cNvSpPr txBox="1">
            <a:spLocks noGrp="1"/>
          </p:cNvSpPr>
          <p:nvPr>
            <p:ph type="body" sz="quarter" idx="29"/>
          </p:nvPr>
        </p:nvSpPr>
        <p:spPr>
          <a:xfrm>
            <a:off x="1273934" y="4246209"/>
            <a:ext cx="916310" cy="28069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12-20"/>
          <p:cNvSpPr txBox="1">
            <a:spLocks noGrp="1"/>
          </p:cNvSpPr>
          <p:nvPr>
            <p:ph type="body" sz="quarter" idx="30"/>
          </p:nvPr>
        </p:nvSpPr>
        <p:spPr>
          <a:xfrm>
            <a:off x="1273934" y="4834307"/>
            <a:ext cx="916310" cy="28069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22-31"/>
          <p:cNvSpPr txBox="1">
            <a:spLocks noGrp="1"/>
          </p:cNvSpPr>
          <p:nvPr>
            <p:ph type="body" sz="quarter" idx="31"/>
          </p:nvPr>
        </p:nvSpPr>
        <p:spPr>
          <a:xfrm>
            <a:off x="1273934" y="5375311"/>
            <a:ext cx="916310" cy="28069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D8243-6BFF-ACA2-1D3F-4F7360769B7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310563" y="8477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52001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3203-D2AA-469D-8E7A-45D7D1EEA710}" type="datetime1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64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369" y="1237457"/>
            <a:ext cx="10082213" cy="2632440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369" y="3971413"/>
            <a:ext cx="10082213" cy="1825555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97" indent="0" algn="ctr">
              <a:buNone/>
              <a:defRPr sz="2205"/>
            </a:lvl2pPr>
            <a:lvl3pPr marL="1008195" indent="0" algn="ctr">
              <a:buNone/>
              <a:defRPr sz="1985"/>
            </a:lvl3pPr>
            <a:lvl4pPr marL="1512292" indent="0" algn="ctr">
              <a:buNone/>
              <a:defRPr sz="1764"/>
            </a:lvl4pPr>
            <a:lvl5pPr marL="2016389" indent="0" algn="ctr">
              <a:buNone/>
              <a:defRPr sz="1764"/>
            </a:lvl5pPr>
            <a:lvl6pPr marL="2520486" indent="0" algn="ctr">
              <a:buNone/>
              <a:defRPr sz="1764"/>
            </a:lvl6pPr>
            <a:lvl7pPr marL="3024584" indent="0" algn="ctr">
              <a:buNone/>
              <a:defRPr sz="1764"/>
            </a:lvl7pPr>
            <a:lvl8pPr marL="3528681" indent="0" algn="ctr">
              <a:buNone/>
              <a:defRPr sz="1764"/>
            </a:lvl8pPr>
            <a:lvl9pPr marL="4032778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8E13-48C4-44C4-9C53-D6C4A341F64A}" type="datetime1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690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B697-20D2-4AFD-B564-14E7DF713A78}" type="datetime1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28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02" y="1885067"/>
            <a:ext cx="11594544" cy="3145275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202" y="5060097"/>
            <a:ext cx="11594544" cy="1654025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097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19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29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38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4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58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68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77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4586-D1F0-4FC7-936A-48B397B71941}" type="datetime1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6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203" y="2012836"/>
            <a:ext cx="5713254" cy="47975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5493" y="2012836"/>
            <a:ext cx="5713254" cy="47975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95BB-DD6B-4932-ACBD-720B506BCBF1}" type="datetime1">
              <a:rPr lang="en-GB" smtClean="0"/>
              <a:t>04/06/2025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78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72149" y="301051"/>
            <a:ext cx="4422642" cy="1281215"/>
          </a:xfrm>
          <a:prstGeom prst="rect">
            <a:avLst/>
          </a:prstGeom>
        </p:spPr>
        <p:txBody>
          <a:bodyPr anchor="b"/>
          <a:lstStyle>
            <a:lvl1pPr algn="l">
              <a:defRPr sz="2205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5255820" y="301054"/>
            <a:ext cx="7514983" cy="645332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672149" y="1582268"/>
            <a:ext cx="4422642" cy="517211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30806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402568"/>
            <a:ext cx="11594544" cy="14614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955" y="1853560"/>
            <a:ext cx="5686997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97" indent="0">
              <a:buNone/>
              <a:defRPr sz="2205" b="1"/>
            </a:lvl2pPr>
            <a:lvl3pPr marL="1008195" indent="0">
              <a:buNone/>
              <a:defRPr sz="1985" b="1"/>
            </a:lvl3pPr>
            <a:lvl4pPr marL="1512292" indent="0">
              <a:buNone/>
              <a:defRPr sz="1764" b="1"/>
            </a:lvl4pPr>
            <a:lvl5pPr marL="2016389" indent="0">
              <a:buNone/>
              <a:defRPr sz="1764" b="1"/>
            </a:lvl5pPr>
            <a:lvl6pPr marL="2520486" indent="0">
              <a:buNone/>
              <a:defRPr sz="1764" b="1"/>
            </a:lvl6pPr>
            <a:lvl7pPr marL="3024584" indent="0">
              <a:buNone/>
              <a:defRPr sz="1764" b="1"/>
            </a:lvl7pPr>
            <a:lvl8pPr marL="3528681" indent="0">
              <a:buNone/>
              <a:defRPr sz="1764" b="1"/>
            </a:lvl8pPr>
            <a:lvl9pPr marL="4032778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955" y="2761962"/>
            <a:ext cx="5686997" cy="40624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5494" y="1853560"/>
            <a:ext cx="5715005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97" indent="0">
              <a:buNone/>
              <a:defRPr sz="2205" b="1"/>
            </a:lvl2pPr>
            <a:lvl3pPr marL="1008195" indent="0">
              <a:buNone/>
              <a:defRPr sz="1985" b="1"/>
            </a:lvl3pPr>
            <a:lvl4pPr marL="1512292" indent="0">
              <a:buNone/>
              <a:defRPr sz="1764" b="1"/>
            </a:lvl4pPr>
            <a:lvl5pPr marL="2016389" indent="0">
              <a:buNone/>
              <a:defRPr sz="1764" b="1"/>
            </a:lvl5pPr>
            <a:lvl6pPr marL="2520486" indent="0">
              <a:buNone/>
              <a:defRPr sz="1764" b="1"/>
            </a:lvl6pPr>
            <a:lvl7pPr marL="3024584" indent="0">
              <a:buNone/>
              <a:defRPr sz="1764" b="1"/>
            </a:lvl7pPr>
            <a:lvl8pPr marL="3528681" indent="0">
              <a:buNone/>
              <a:defRPr sz="1764" b="1"/>
            </a:lvl8pPr>
            <a:lvl9pPr marL="4032778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5494" y="2761962"/>
            <a:ext cx="5715005" cy="40624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3369-0244-415F-A0E0-31D139C88D9B}" type="datetime1">
              <a:rPr lang="en-GB" smtClean="0"/>
              <a:t>04/06/2025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209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02FC-9DD0-48AA-B85C-9C7482CA1D08}" type="datetime1">
              <a:rPr lang="en-GB" smtClean="0"/>
              <a:t>04/06/2025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099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1EB1-1AA4-47DD-BED2-C71E50572050}" type="datetime1">
              <a:rPr lang="en-GB" smtClean="0"/>
              <a:t>04/06/2025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05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504084"/>
            <a:ext cx="4335701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5" y="1088683"/>
            <a:ext cx="6805493" cy="537339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954" y="2268379"/>
            <a:ext cx="4335701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97" indent="0">
              <a:buNone/>
              <a:defRPr sz="1544"/>
            </a:lvl2pPr>
            <a:lvl3pPr marL="1008195" indent="0">
              <a:buNone/>
              <a:defRPr sz="1323"/>
            </a:lvl3pPr>
            <a:lvl4pPr marL="1512292" indent="0">
              <a:buNone/>
              <a:defRPr sz="1103"/>
            </a:lvl4pPr>
            <a:lvl5pPr marL="2016389" indent="0">
              <a:buNone/>
              <a:defRPr sz="1103"/>
            </a:lvl5pPr>
            <a:lvl6pPr marL="2520486" indent="0">
              <a:buNone/>
              <a:defRPr sz="1103"/>
            </a:lvl6pPr>
            <a:lvl7pPr marL="3024584" indent="0">
              <a:buNone/>
              <a:defRPr sz="1103"/>
            </a:lvl7pPr>
            <a:lvl8pPr marL="3528681" indent="0">
              <a:buNone/>
              <a:defRPr sz="1103"/>
            </a:lvl8pPr>
            <a:lvl9pPr marL="4032778" indent="0">
              <a:buNone/>
              <a:defRPr sz="110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E613-16BC-4AF8-BB04-B0645BB662D5}" type="datetime1">
              <a:rPr lang="en-GB" smtClean="0"/>
              <a:t>04/06/2025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95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504084"/>
            <a:ext cx="4335701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5005" y="1088683"/>
            <a:ext cx="6805493" cy="5373398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97" indent="0">
              <a:buNone/>
              <a:defRPr sz="3087"/>
            </a:lvl2pPr>
            <a:lvl3pPr marL="1008195" indent="0">
              <a:buNone/>
              <a:defRPr sz="2646"/>
            </a:lvl3pPr>
            <a:lvl4pPr marL="1512292" indent="0">
              <a:buNone/>
              <a:defRPr sz="2205"/>
            </a:lvl4pPr>
            <a:lvl5pPr marL="2016389" indent="0">
              <a:buNone/>
              <a:defRPr sz="2205"/>
            </a:lvl5pPr>
            <a:lvl6pPr marL="2520486" indent="0">
              <a:buNone/>
              <a:defRPr sz="2205"/>
            </a:lvl6pPr>
            <a:lvl7pPr marL="3024584" indent="0">
              <a:buNone/>
              <a:defRPr sz="2205"/>
            </a:lvl7pPr>
            <a:lvl8pPr marL="3528681" indent="0">
              <a:buNone/>
              <a:defRPr sz="2205"/>
            </a:lvl8pPr>
            <a:lvl9pPr marL="4032778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954" y="2268379"/>
            <a:ext cx="4335701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97" indent="0">
              <a:buNone/>
              <a:defRPr sz="1544"/>
            </a:lvl2pPr>
            <a:lvl3pPr marL="1008195" indent="0">
              <a:buNone/>
              <a:defRPr sz="1323"/>
            </a:lvl3pPr>
            <a:lvl4pPr marL="1512292" indent="0">
              <a:buNone/>
              <a:defRPr sz="1103"/>
            </a:lvl4pPr>
            <a:lvl5pPr marL="2016389" indent="0">
              <a:buNone/>
              <a:defRPr sz="1103"/>
            </a:lvl5pPr>
            <a:lvl6pPr marL="2520486" indent="0">
              <a:buNone/>
              <a:defRPr sz="1103"/>
            </a:lvl6pPr>
            <a:lvl7pPr marL="3024584" indent="0">
              <a:buNone/>
              <a:defRPr sz="1103"/>
            </a:lvl7pPr>
            <a:lvl8pPr marL="3528681" indent="0">
              <a:buNone/>
              <a:defRPr sz="1103"/>
            </a:lvl8pPr>
            <a:lvl9pPr marL="4032778" indent="0">
              <a:buNone/>
              <a:defRPr sz="110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EAB1-C8C0-46CE-95F5-61D0A48366EC}" type="datetime1">
              <a:rPr lang="en-GB" smtClean="0"/>
              <a:t>04/06/2025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0257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71B1-65E7-48F8-AEEA-A0DAE2748290}" type="datetime1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367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0112" y="402568"/>
            <a:ext cx="2898636" cy="640782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204" y="402568"/>
            <a:ext cx="8527871" cy="640782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9428-C4A4-461E-AA62-DD54CE31D85B}" type="datetime1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0470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"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01"/>
          <p:cNvSpPr txBox="1">
            <a:spLocks noGrp="1"/>
          </p:cNvSpPr>
          <p:nvPr>
            <p:ph type="body" sz="quarter" idx="21"/>
          </p:nvPr>
        </p:nvSpPr>
        <p:spPr>
          <a:xfrm>
            <a:off x="-1022297" y="7036004"/>
            <a:ext cx="2828018" cy="304571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1379">
                <a:solidFill>
                  <a:srgbClr val="D9D9D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3" name="YOUTH MUSIC"/>
          <p:cNvSpPr txBox="1">
            <a:spLocks noGrp="1"/>
          </p:cNvSpPr>
          <p:nvPr>
            <p:ph type="body" sz="quarter" idx="22"/>
          </p:nvPr>
        </p:nvSpPr>
        <p:spPr>
          <a:xfrm>
            <a:off x="11193854" y="7040332"/>
            <a:ext cx="2715807" cy="295915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1323">
                <a:solidFill>
                  <a:srgbClr val="D9D9D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4" name="Header Here…"/>
          <p:cNvSpPr txBox="1">
            <a:spLocks noGrp="1"/>
          </p:cNvSpPr>
          <p:nvPr>
            <p:ph type="body" sz="half" idx="23"/>
          </p:nvPr>
        </p:nvSpPr>
        <p:spPr>
          <a:xfrm>
            <a:off x="691847" y="1400234"/>
            <a:ext cx="730630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0" indent="0" defTabSz="252049">
              <a:lnSpc>
                <a:spcPct val="100000"/>
              </a:lnSpc>
              <a:spcBef>
                <a:spcPts val="0"/>
              </a:spcBef>
              <a:buSzTx/>
              <a:buNone/>
              <a:defRPr sz="4000">
                <a:solidFill>
                  <a:srgbClr val="EB5D3D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/>
              <a:t>Click to edit Master text styles</a:t>
            </a:r>
          </a:p>
          <a:p>
            <a:pPr marL="0" lvl="1" indent="0" defTabSz="252049">
              <a:lnSpc>
                <a:spcPct val="100000"/>
              </a:lnSpc>
              <a:spcBef>
                <a:spcPts val="0"/>
              </a:spcBef>
              <a:buSzTx/>
              <a:buNone/>
              <a:defRPr sz="4000">
                <a:solidFill>
                  <a:srgbClr val="EB5D3D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/>
              <a:t>Second level</a:t>
            </a:r>
          </a:p>
          <a:p>
            <a:pPr marL="0" lvl="2" indent="0" defTabSz="252049">
              <a:lnSpc>
                <a:spcPct val="100000"/>
              </a:lnSpc>
              <a:spcBef>
                <a:spcPts val="0"/>
              </a:spcBef>
              <a:buSzTx/>
              <a:buNone/>
              <a:defRPr sz="4000">
                <a:solidFill>
                  <a:srgbClr val="EB5D3D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/>
              <a:t>Third level</a:t>
            </a:r>
          </a:p>
          <a:p>
            <a:pPr marL="0" lvl="3" indent="0" defTabSz="252049">
              <a:lnSpc>
                <a:spcPct val="100000"/>
              </a:lnSpc>
              <a:spcBef>
                <a:spcPts val="0"/>
              </a:spcBef>
              <a:buSzTx/>
              <a:buNone/>
              <a:defRPr sz="4000">
                <a:solidFill>
                  <a:srgbClr val="EB5D3D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/>
              <a:t>Fourth level</a:t>
            </a:r>
          </a:p>
          <a:p>
            <a:pPr marL="0" lvl="4" indent="0" defTabSz="252049">
              <a:lnSpc>
                <a:spcPct val="100000"/>
              </a:lnSpc>
              <a:spcBef>
                <a:spcPts val="0"/>
              </a:spcBef>
              <a:buSzTx/>
              <a:buNone/>
              <a:defRPr sz="4000">
                <a:solidFill>
                  <a:srgbClr val="EB5D3D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/>
              <a:t>Fifth level</a:t>
            </a:r>
            <a:endParaRPr/>
          </a:p>
        </p:txBody>
      </p:sp>
      <p:sp>
        <p:nvSpPr>
          <p:cNvPr id="275" name="Rectangle"/>
          <p:cNvSpPr/>
          <p:nvPr/>
        </p:nvSpPr>
        <p:spPr>
          <a:xfrm>
            <a:off x="9276876" y="-161227"/>
            <a:ext cx="97720" cy="7883717"/>
          </a:xfrm>
          <a:prstGeom prst="rect">
            <a:avLst/>
          </a:prstGeom>
          <a:solidFill>
            <a:srgbClr val="E6F750"/>
          </a:solidFill>
          <a:ln w="12700">
            <a:miter lim="400000"/>
          </a:ln>
        </p:spPr>
        <p:txBody>
          <a:bodyPr lIns="28005" tIns="28005" rIns="28005" bIns="28005" anchor="ctr"/>
          <a:lstStyle/>
          <a:p>
            <a:pPr defTabSz="45508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764" b="0" i="0" dirty="0">
              <a:latin typeface="Montserrat" pitchFamily="2" charset="77"/>
            </a:endParaRPr>
          </a:p>
        </p:txBody>
      </p:sp>
      <p:sp>
        <p:nvSpPr>
          <p:cNvPr id="276" name="Rectangle"/>
          <p:cNvSpPr/>
          <p:nvPr/>
        </p:nvSpPr>
        <p:spPr>
          <a:xfrm>
            <a:off x="8885770" y="-161227"/>
            <a:ext cx="97722" cy="7883717"/>
          </a:xfrm>
          <a:prstGeom prst="rect">
            <a:avLst/>
          </a:prstGeom>
          <a:solidFill>
            <a:srgbClr val="E6F750"/>
          </a:solidFill>
          <a:ln w="12700">
            <a:miter lim="400000"/>
          </a:ln>
        </p:spPr>
        <p:txBody>
          <a:bodyPr lIns="28005" tIns="28005" rIns="28005" bIns="28005" anchor="ctr"/>
          <a:lstStyle/>
          <a:p>
            <a:pPr defTabSz="45508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764" b="0" i="0" dirty="0">
              <a:latin typeface="Montserrat" pitchFamily="2" charset="77"/>
            </a:endParaRPr>
          </a:p>
        </p:txBody>
      </p:sp>
      <p:sp>
        <p:nvSpPr>
          <p:cNvPr id="277" name="Rectangle"/>
          <p:cNvSpPr/>
          <p:nvPr/>
        </p:nvSpPr>
        <p:spPr>
          <a:xfrm>
            <a:off x="9081323" y="-161227"/>
            <a:ext cx="97720" cy="7883717"/>
          </a:xfrm>
          <a:prstGeom prst="rect">
            <a:avLst/>
          </a:prstGeom>
          <a:solidFill>
            <a:srgbClr val="E6F750"/>
          </a:solidFill>
          <a:ln w="12700">
            <a:miter lim="400000"/>
          </a:ln>
        </p:spPr>
        <p:txBody>
          <a:bodyPr lIns="28005" tIns="28005" rIns="28005" bIns="28005" anchor="ctr"/>
          <a:lstStyle/>
          <a:p>
            <a:pPr defTabSz="45508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764" b="0" i="0" dirty="0">
              <a:latin typeface="Montserrat" pitchFamily="2" charset="77"/>
            </a:endParaRPr>
          </a:p>
        </p:txBody>
      </p:sp>
      <p:sp>
        <p:nvSpPr>
          <p:cNvPr id="278" name="“Donec quam felis, ultricies nec, pellentesque eu, pretium quis, sem. Nulla consequat massa quis enim. “"/>
          <p:cNvSpPr txBox="1">
            <a:spLocks noGrp="1"/>
          </p:cNvSpPr>
          <p:nvPr>
            <p:ph type="body" sz="quarter" idx="24"/>
          </p:nvPr>
        </p:nvSpPr>
        <p:spPr>
          <a:xfrm>
            <a:off x="9871107" y="3203757"/>
            <a:ext cx="2728964" cy="115374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252049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EB5D3D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048657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2634912" y="5292885"/>
            <a:ext cx="8065773" cy="624858"/>
          </a:xfrm>
          <a:prstGeom prst="rect">
            <a:avLst/>
          </a:prstGeom>
        </p:spPr>
        <p:txBody>
          <a:bodyPr anchor="b"/>
          <a:lstStyle>
            <a:lvl1pPr algn="l">
              <a:defRPr sz="2205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2634912" y="675613"/>
            <a:ext cx="8065773" cy="45367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34912" y="5917739"/>
            <a:ext cx="8065773" cy="8874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31"/>
              </a:spcBef>
              <a:buSzTx/>
              <a:buFontTx/>
              <a:buNone/>
              <a:defRPr sz="1544"/>
            </a:lvl1pPr>
            <a:lvl2pPr marL="0" indent="0">
              <a:spcBef>
                <a:spcPts val="331"/>
              </a:spcBef>
              <a:buSzTx/>
              <a:buFontTx/>
              <a:buNone/>
              <a:defRPr sz="1544"/>
            </a:lvl2pPr>
            <a:lvl3pPr marL="0" indent="0">
              <a:spcBef>
                <a:spcPts val="331"/>
              </a:spcBef>
              <a:buSzTx/>
              <a:buFontTx/>
              <a:buNone/>
              <a:defRPr sz="1544"/>
            </a:lvl3pPr>
            <a:lvl4pPr marL="0" indent="0">
              <a:spcBef>
                <a:spcPts val="331"/>
              </a:spcBef>
              <a:buSzTx/>
              <a:buFontTx/>
              <a:buNone/>
              <a:defRPr sz="1544"/>
            </a:lvl4pPr>
            <a:lvl5pPr marL="0" indent="0">
              <a:spcBef>
                <a:spcPts val="331"/>
              </a:spcBef>
              <a:buSzTx/>
              <a:buFontTx/>
              <a:buNone/>
              <a:defRPr sz="1544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365144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B367E3FF-F27D-4E6D-AA7F-A0976F8442F0}" type="datetime1">
              <a:rPr lang="en-GB" smtClean="0"/>
              <a:t>04/06/2025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C605-4074-4B94-A3C0-72E8290266C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38065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48134F66-EAD1-47F1-A7D9-47CB91242420}" type="datetime1">
              <a:rPr lang="en-GB" smtClean="0"/>
              <a:t>04/06/2025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C605-4074-4B94-A3C0-72E8290266C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87192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4D36A06F-47F7-4B53-9061-7F3494DA808A}" type="datetime1">
              <a:rPr lang="en-GB" smtClean="0"/>
              <a:t>04/06/2025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C605-4074-4B94-A3C0-72E8290266C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88901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2381250"/>
            <a:ext cx="5548451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6548" y="2381250"/>
            <a:ext cx="5548451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943A6579-2023-4CBB-A7D5-DE628655EE27}" type="datetime1">
              <a:rPr lang="en-GB" smtClean="0"/>
              <a:t>04/06/2025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52713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standfirst sty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2381250"/>
            <a:ext cx="5548451" cy="4279900"/>
          </a:xfrm>
        </p:spPr>
        <p:txBody>
          <a:bodyPr/>
          <a:lstStyle>
            <a:lvl1pPr>
              <a:lnSpc>
                <a:spcPct val="111000"/>
              </a:lnSpc>
              <a:spcBef>
                <a:spcPts val="1400"/>
              </a:spcBef>
              <a:defRPr sz="18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6548" y="2381250"/>
            <a:ext cx="5548451" cy="4279900"/>
          </a:xfrm>
        </p:spPr>
        <p:txBody>
          <a:bodyPr/>
          <a:lstStyle>
            <a:lvl1pPr>
              <a:lnSpc>
                <a:spcPct val="111000"/>
              </a:lnSpc>
              <a:spcBef>
                <a:spcPts val="1400"/>
              </a:spcBef>
              <a:defRPr sz="18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fld id="{C81796C8-B933-4B19-8955-FB848EB12402}" type="datetime1">
              <a:rPr lang="en-GB" smtClean="0"/>
              <a:t>04/06/2025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36961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72148" y="302799"/>
            <a:ext cx="12098655" cy="1260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72148" y="1764299"/>
            <a:ext cx="12098655" cy="4990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446039" y="7061502"/>
            <a:ext cx="324765" cy="29591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323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ED508DE9-C3F1-B493-1D15-842AE931D8F7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2169703" y="6442488"/>
            <a:ext cx="914925" cy="9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8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9" r:id="rId3"/>
    <p:sldLayoutId id="2147483730" r:id="rId4"/>
    <p:sldLayoutId id="2147483746" r:id="rId5"/>
    <p:sldLayoutId id="2147483747" r:id="rId6"/>
    <p:sldLayoutId id="2147483750" r:id="rId7"/>
    <p:sldLayoutId id="2147483691" r:id="rId8"/>
    <p:sldLayoutId id="2147483698" r:id="rId9"/>
    <p:sldLayoutId id="2147483711" r:id="rId10"/>
    <p:sldLayoutId id="2147483695" r:id="rId11"/>
    <p:sldLayoutId id="2147483692" r:id="rId12"/>
    <p:sldLayoutId id="2147483694" r:id="rId13"/>
    <p:sldLayoutId id="2147483699" r:id="rId14"/>
    <p:sldLayoutId id="2147483717" r:id="rId15"/>
    <p:sldLayoutId id="2147483709" r:id="rId16"/>
    <p:sldLayoutId id="2147483696" r:id="rId17"/>
    <p:sldLayoutId id="2147483697" r:id="rId18"/>
    <p:sldLayoutId id="2147483712" r:id="rId19"/>
    <p:sldLayoutId id="2147483713" r:id="rId20"/>
    <p:sldLayoutId id="2147483710" r:id="rId21"/>
    <p:sldLayoutId id="2147483706" r:id="rId22"/>
    <p:sldLayoutId id="2147483791" r:id="rId23"/>
    <p:sldLayoutId id="2147483792" r:id="rId24"/>
    <p:sldLayoutId id="2147483807" r:id="rId25"/>
  </p:sldLayoutIdLst>
  <p:transition spd="med"/>
  <p:hf sldNum="0" hdr="0" ftr="0" dt="0"/>
  <p:txStyles>
    <p:titleStyle>
      <a:lvl1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282828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78047" marR="0" indent="-378047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•"/>
        <a:tabLst/>
        <a:defRPr sz="3528" b="0" i="0" u="none" strike="noStrike" cap="none" spc="0" baseline="0">
          <a:solidFill>
            <a:srgbClr val="282828"/>
          </a:solidFill>
          <a:uFillTx/>
          <a:latin typeface="+mj-lt"/>
          <a:ea typeface="+mj-ea"/>
          <a:cs typeface="+mj-cs"/>
          <a:sym typeface="Calibri"/>
        </a:defRPr>
      </a:lvl1pPr>
      <a:lvl2pPr marL="864108" marR="0" indent="-360045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–"/>
        <a:tabLst/>
        <a:defRPr sz="3528" b="0" i="0" u="none" strike="noStrike" cap="none" spc="0" baseline="0">
          <a:solidFill>
            <a:srgbClr val="282828"/>
          </a:solidFill>
          <a:uFillTx/>
          <a:latin typeface="+mj-lt"/>
          <a:ea typeface="+mj-ea"/>
          <a:cs typeface="+mj-cs"/>
          <a:sym typeface="Calibri"/>
        </a:defRPr>
      </a:lvl2pPr>
      <a:lvl3pPr marL="1344168" marR="0" indent="-336042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•"/>
        <a:tabLst/>
        <a:defRPr sz="3528" b="0" i="0" u="none" strike="noStrike" cap="none" spc="0" baseline="0">
          <a:solidFill>
            <a:srgbClr val="282828"/>
          </a:solidFill>
          <a:uFillTx/>
          <a:latin typeface="+mj-lt"/>
          <a:ea typeface="+mj-ea"/>
          <a:cs typeface="+mj-cs"/>
          <a:sym typeface="Calibri"/>
        </a:defRPr>
      </a:lvl3pPr>
      <a:lvl4pPr marL="1915439" marR="0" indent="-403250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–"/>
        <a:tabLst/>
        <a:defRPr sz="3528" b="0" i="0" u="none" strike="noStrike" cap="none" spc="0" baseline="0">
          <a:solidFill>
            <a:srgbClr val="282828"/>
          </a:solidFill>
          <a:uFillTx/>
          <a:latin typeface="+mj-lt"/>
          <a:ea typeface="+mj-ea"/>
          <a:cs typeface="+mj-cs"/>
          <a:sym typeface="Calibri"/>
        </a:defRPr>
      </a:lvl4pPr>
      <a:lvl5pPr marL="2419502" marR="0" indent="-403250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»"/>
        <a:tabLst/>
        <a:defRPr sz="3528" b="0" i="0" u="none" strike="noStrike" cap="none" spc="0" baseline="0">
          <a:solidFill>
            <a:srgbClr val="282828"/>
          </a:solidFill>
          <a:uFillTx/>
          <a:latin typeface="+mj-lt"/>
          <a:ea typeface="+mj-ea"/>
          <a:cs typeface="+mj-cs"/>
          <a:sym typeface="Calibri"/>
        </a:defRPr>
      </a:lvl5pPr>
      <a:lvl6pPr marL="2923565" marR="0" indent="-403250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•"/>
        <a:tabLst/>
        <a:defRPr sz="3528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427628" marR="0" indent="-403250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•"/>
        <a:tabLst/>
        <a:defRPr sz="3528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931690" marR="0" indent="-403249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•"/>
        <a:tabLst/>
        <a:defRPr sz="3528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435753" marR="0" indent="-403249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•"/>
        <a:tabLst/>
        <a:defRPr sz="3528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4203" y="402568"/>
            <a:ext cx="11594544" cy="1461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203" y="2012836"/>
            <a:ext cx="11594544" cy="4797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203" y="7008171"/>
            <a:ext cx="3024664" cy="4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CD6FC-FD64-4373-9768-0C77D3912A3C}" type="datetime1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2977" y="7008171"/>
            <a:ext cx="4536996" cy="4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4083" y="7008171"/>
            <a:ext cx="3024664" cy="4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09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hf sldNum="0" hdr="0" ftr="0" dt="0"/>
  <p:txStyles>
    <p:titleStyle>
      <a:lvl1pPr algn="l" defTabSz="1008195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49" indent="-252049" algn="l" defTabSz="1008195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146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243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341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438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535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632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730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827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97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95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292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389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486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584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681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778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5BED8F4C-5E4A-1E7E-7C6C-1ECD284C8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1521773" y="258478"/>
            <a:ext cx="8865824" cy="5872365"/>
          </a:xfrm>
          <a:prstGeom prst="rtTriangle">
            <a:avLst/>
          </a:prstGeom>
          <a:solidFill>
            <a:srgbClr val="A5C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C134E63-38CF-6DB2-A1D2-B2D3B16E2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39437" y="5633104"/>
            <a:ext cx="4158679" cy="3988937"/>
          </a:xfrm>
          <a:prstGeom prst="donut">
            <a:avLst/>
          </a:prstGeom>
          <a:solidFill>
            <a:srgbClr val="FF4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8A48041-C817-324C-4DE4-15B295D4E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46" b="10483"/>
          <a:stretch/>
        </p:blipFill>
        <p:spPr>
          <a:xfrm>
            <a:off x="4314892" y="2224585"/>
            <a:ext cx="4678591" cy="247566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2FE1CDF-112C-42CC-8263-C88833F9B0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31772" y="4841771"/>
            <a:ext cx="5918018" cy="1200329"/>
          </a:xfrm>
          <a:prstGeom prst="rect">
            <a:avLst/>
          </a:prstGeom>
          <a:solidFill>
            <a:srgbClr val="E3F700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72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441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Common Evaluation Challenges</a:t>
            </a: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DDF271B4-97DA-DDB4-45DC-054A63C5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593340">
            <a:off x="8971684" y="6590829"/>
            <a:ext cx="3723621" cy="1099263"/>
          </a:xfrm>
          <a:prstGeom prst="flowChartTerminator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37E6EB57-ACEE-F60B-D4DA-B2D6D190A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4808247" y="939685"/>
            <a:ext cx="10523175" cy="7073543"/>
          </a:xfrm>
          <a:prstGeom prst="rtTriangle">
            <a:avLst/>
          </a:prstGeom>
          <a:solidFill>
            <a:srgbClr val="A5C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0EFEB5D-182F-A0B2-206F-91ABE7943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48246" y="-1704696"/>
            <a:ext cx="3441700" cy="3409391"/>
          </a:xfrm>
          <a:prstGeom prst="ellipse">
            <a:avLst/>
          </a:prstGeom>
          <a:solidFill>
            <a:srgbClr val="613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003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ECC5B-A7D0-A856-68C9-C1031054B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B8A9DD-1C35-34BD-4628-0065C6F94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7" y="481703"/>
            <a:ext cx="12098655" cy="1260213"/>
          </a:xfrm>
        </p:spPr>
        <p:txBody>
          <a:bodyPr>
            <a:noAutofit/>
          </a:bodyPr>
          <a:lstStyle/>
          <a:p>
            <a:pPr algn="l"/>
            <a:r>
              <a:rPr lang="en-GB" sz="4400" dirty="0"/>
              <a:t>Reporting positive and negative findings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A206DD-5B04-AACE-B7B4-7896367C12BF}"/>
              </a:ext>
            </a:extLst>
          </p:cNvPr>
          <p:cNvSpPr txBox="1"/>
          <p:nvPr/>
        </p:nvSpPr>
        <p:spPr>
          <a:xfrm>
            <a:off x="672148" y="2026309"/>
            <a:ext cx="11277398" cy="46519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We want to know about the challenges and what didn’t work just as much as we want to know about the successes</a:t>
            </a:r>
            <a:endParaRPr lang="en-GB" sz="2800" dirty="0">
              <a:latin typeface="Golos Text" panose="020B0503020202020204" pitchFamily="34" charset="0"/>
              <a:ea typeface="Calibri" panose="020F0502020204030204" pitchFamily="34" charset="0"/>
              <a:cs typeface="Golos Text" panose="020B0503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It can be helpful to </a:t>
            </a:r>
            <a:r>
              <a:rPr lang="en-GB" sz="2800" dirty="0"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reframe all your findings as “learnings”</a:t>
            </a:r>
            <a:r>
              <a:rPr lang="en-GB" sz="2800" dirty="0"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, whether they be positive or negative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Finding out </a:t>
            </a:r>
            <a:r>
              <a:rPr lang="en-GB" sz="2800" dirty="0"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what you might do differently</a:t>
            </a:r>
            <a:r>
              <a:rPr lang="en-GB" sz="2800" dirty="0"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 if you run the project again is a vital part of evaluation!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Submitting an evaluation with a less than perfect success rate does not count as a reason for us not to consider awarding your organisation funding in the future</a:t>
            </a:r>
            <a:endParaRPr lang="en-GB" sz="2800" dirty="0">
              <a:latin typeface="Golos Text" panose="020B0503020202020204" pitchFamily="34" charset="0"/>
              <a:ea typeface="Calibri" panose="020F0502020204030204" pitchFamily="34" charset="0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537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D815B-20FF-2691-4362-912D83DB4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D3606C-41AF-DC27-4EDF-C9CB1119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7" y="481703"/>
            <a:ext cx="12098655" cy="1260213"/>
          </a:xfrm>
        </p:spPr>
        <p:txBody>
          <a:bodyPr>
            <a:noAutofit/>
          </a:bodyPr>
          <a:lstStyle/>
          <a:p>
            <a:pPr algn="l"/>
            <a:r>
              <a:rPr lang="en-GB" sz="4400" dirty="0"/>
              <a:t>“The responses from young people don’t align with staff observation”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A1AB5F-BD65-3D3C-537F-A059C0AE993A}"/>
              </a:ext>
            </a:extLst>
          </p:cNvPr>
          <p:cNvSpPr txBox="1"/>
          <p:nvPr/>
        </p:nvSpPr>
        <p:spPr>
          <a:xfrm>
            <a:off x="672148" y="2026309"/>
            <a:ext cx="11277398" cy="478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It is important to </a:t>
            </a:r>
            <a:r>
              <a:rPr lang="en-GB" sz="2600" dirty="0">
                <a:effectLst/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listen to the views of young people</a:t>
            </a:r>
            <a:r>
              <a:rPr lang="en-GB" sz="26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. If their view is not lining up with others, find out why this is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Think about what could have influenced the conflicting information and make an informed decision about how to interpret the data</a:t>
            </a:r>
            <a:endParaRPr lang="en-GB" sz="2600" dirty="0">
              <a:latin typeface="Golos Text" panose="020B0503020202020204" pitchFamily="34" charset="0"/>
              <a:ea typeface="Calibri" panose="020F0502020204030204" pitchFamily="34" charset="0"/>
              <a:cs typeface="Golos Text" panose="020B0503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effectLst/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Consider external factors or biases</a:t>
            </a:r>
            <a:r>
              <a:rPr lang="en-GB" sz="26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 that could be impacting the data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Conflicting points of view don’t hold any less value in the evaluation process: they present </a:t>
            </a:r>
            <a:r>
              <a:rPr lang="en-GB" sz="2600" dirty="0">
                <a:effectLst/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an opportunity to discuss the different perspectives</a:t>
            </a:r>
            <a:r>
              <a:rPr lang="en-GB" sz="26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 with the young people and understand a little more about their responses</a:t>
            </a:r>
          </a:p>
        </p:txBody>
      </p:sp>
    </p:spTree>
    <p:extLst>
      <p:ext uri="{BB962C8B-B14F-4D97-AF65-F5344CB8AC3E}">
        <p14:creationId xmlns:p14="http://schemas.microsoft.com/office/powerpoint/2010/main" val="319658968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37074B56-8217-657C-F341-CDDC565E0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36800"/>
            <a:ext cx="13448628" cy="958942"/>
          </a:xfrm>
          <a:prstGeom prst="rect">
            <a:avLst/>
          </a:prstGeom>
          <a:solidFill>
            <a:srgbClr val="D9D9D9"/>
          </a:solidFill>
          <a:ln w="12700">
            <a:noFill/>
            <a:prstDash/>
            <a:miter lim="400000"/>
          </a:ln>
          <a:effectLst/>
        </p:spPr>
        <p:txBody>
          <a:bodyPr rot="0" spcFirstLastPara="0" vertOverflow="overflow" horzOverflow="overflow" vert="horz" wrap="square" lIns="28005" tIns="28005" rIns="28005" bIns="28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09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REPORTING TO YOUTH MUSIC</a:t>
            </a: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2224E83F-921E-A771-C1F2-D7C753E8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678" y="2875813"/>
            <a:ext cx="13448628" cy="958942"/>
          </a:xfrm>
          <a:prstGeom prst="rect">
            <a:avLst/>
          </a:prstGeom>
          <a:noFill/>
          <a:ln w="12700">
            <a:miter lim="400000"/>
          </a:ln>
        </p:spPr>
        <p:txBody>
          <a:bodyPr lIns="28005" tIns="28005" rIns="28005" bIns="28005" anchor="ctr"/>
          <a:lstStyle/>
          <a:p>
            <a:pPr algn="ctr" defTabSz="455098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400" kern="0" dirty="0">
              <a:solidFill>
                <a:srgbClr val="282828"/>
              </a:solidFill>
              <a:latin typeface="+mj-lt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2748054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9728D-B2FD-2818-C1E1-5E06ECCF8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3818B36-8C31-08B0-A0BD-85233473A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8294" y="3271536"/>
            <a:ext cx="4058079" cy="4010653"/>
            <a:chOff x="338294" y="3153284"/>
            <a:chExt cx="4058079" cy="4010653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2ABEA071-FD2F-7A5E-1CCC-60DCF8D2213A}"/>
                </a:ext>
              </a:extLst>
            </p:cNvPr>
            <p:cNvSpPr/>
            <p:nvPr/>
          </p:nvSpPr>
          <p:spPr>
            <a:xfrm>
              <a:off x="338294" y="3153284"/>
              <a:ext cx="4058079" cy="4010653"/>
            </a:xfrm>
            <a:prstGeom prst="roundRect">
              <a:avLst/>
            </a:prstGeom>
            <a:solidFill>
              <a:srgbClr val="A5C9E8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00CA19-9473-AB04-E698-E8023093D7E3}"/>
                </a:ext>
              </a:extLst>
            </p:cNvPr>
            <p:cNvSpPr txBox="1"/>
            <p:nvPr/>
          </p:nvSpPr>
          <p:spPr>
            <a:xfrm>
              <a:off x="547549" y="3419675"/>
              <a:ext cx="3639568" cy="34778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r>
                <a:rPr lang="en-GB" sz="2000" b="1" dirty="0">
                  <a:effectLst/>
                  <a:latin typeface="Golos Text" panose="020B0503020202020204" pitchFamily="34" charset="0"/>
                  <a:cs typeface="Golos Text" panose="020B0503020202020204" pitchFamily="34" charset="0"/>
                </a:rPr>
                <a:t>1. Evaluation reporting</a:t>
              </a:r>
            </a:p>
            <a:p>
              <a:endParaRPr lang="en-GB" sz="2000" dirty="0">
                <a:effectLst/>
                <a:latin typeface="Golos Text" panose="020B0503020202020204" pitchFamily="34" charset="0"/>
                <a:cs typeface="Golos Text" panose="020B0503020202020204" pitchFamily="34" charset="0"/>
              </a:endParaRPr>
            </a:p>
            <a:p>
              <a:r>
                <a:rPr lang="en-GB" sz="2000" b="1" dirty="0">
                  <a:effectLst/>
                  <a:latin typeface="Golos Text" panose="020B0503020202020204" pitchFamily="34" charset="0"/>
                  <a:cs typeface="Golos Text" panose="020B0503020202020204" pitchFamily="34" charset="0"/>
                </a:rPr>
                <a:t>Flexible format </a:t>
              </a:r>
              <a:r>
                <a:rPr lang="en-GB" sz="2000" dirty="0">
                  <a:effectLst/>
                  <a:latin typeface="Golos Text" panose="020B0503020202020204" pitchFamily="34" charset="0"/>
                  <a:cs typeface="Golos Text" panose="020B0503020202020204" pitchFamily="34" charset="0"/>
                </a:rPr>
                <a:t>(e.g. written report, webpage, podcast, documentary, presentation deck). </a:t>
              </a:r>
            </a:p>
            <a:p>
              <a:endParaRPr lang="en-GB" sz="2000" dirty="0">
                <a:effectLst/>
                <a:latin typeface="Golos Text" panose="020B0503020202020204" pitchFamily="34" charset="0"/>
                <a:cs typeface="Golos Text" panose="020B0503020202020204" pitchFamily="34" charset="0"/>
              </a:endParaRPr>
            </a:p>
            <a:p>
              <a:r>
                <a:rPr lang="en-GB" sz="2000" dirty="0">
                  <a:effectLst/>
                  <a:latin typeface="Golos Text" panose="020B0503020202020204" pitchFamily="34" charset="0"/>
                  <a:cs typeface="Golos Text" panose="020B0503020202020204" pitchFamily="34" charset="0"/>
                </a:rPr>
                <a:t>Tell us:</a:t>
              </a:r>
            </a:p>
            <a:p>
              <a:r>
                <a:rPr lang="en-GB" sz="2000" dirty="0">
                  <a:effectLst/>
                  <a:latin typeface="Golos Text" panose="020B0503020202020204" pitchFamily="34" charset="0"/>
                  <a:cs typeface="Golos Text" panose="020B0503020202020204" pitchFamily="34" charset="0"/>
                </a:rPr>
                <a:t>• What you learnt</a:t>
              </a:r>
            </a:p>
            <a:p>
              <a:r>
                <a:rPr lang="en-GB" sz="2000" dirty="0">
                  <a:effectLst/>
                  <a:latin typeface="Golos Text" panose="020B0503020202020204" pitchFamily="34" charset="0"/>
                  <a:cs typeface="Golos Text" panose="020B0503020202020204" pitchFamily="34" charset="0"/>
                </a:rPr>
                <a:t>• How you reflected and adapted.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055B82-9A4D-D678-EE48-E3E911C25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92991" y="3308778"/>
            <a:ext cx="4058079" cy="2086012"/>
            <a:chOff x="9207981" y="3153285"/>
            <a:chExt cx="4058079" cy="1943372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4D3B2041-255B-EA27-BBBC-E58947141CCA}"/>
                </a:ext>
              </a:extLst>
            </p:cNvPr>
            <p:cNvSpPr/>
            <p:nvPr/>
          </p:nvSpPr>
          <p:spPr>
            <a:xfrm>
              <a:off x="9207981" y="3153285"/>
              <a:ext cx="4058079" cy="1943372"/>
            </a:xfrm>
            <a:prstGeom prst="roundRect">
              <a:avLst/>
            </a:prstGeom>
            <a:solidFill>
              <a:srgbClr val="A5C9E8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36CF88-305F-A09F-8B44-24C0EC187687}"/>
                </a:ext>
              </a:extLst>
            </p:cNvPr>
            <p:cNvSpPr txBox="1"/>
            <p:nvPr/>
          </p:nvSpPr>
          <p:spPr>
            <a:xfrm>
              <a:off x="9417236" y="3366765"/>
              <a:ext cx="3639568" cy="15196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r>
                <a:rPr lang="en-GB" sz="2000" b="1" dirty="0">
                  <a:effectLst/>
                  <a:latin typeface="Golos Text" panose="020B0503020202020204" pitchFamily="34" charset="0"/>
                  <a:cs typeface="Golos Text" panose="020B0503020202020204" pitchFamily="34" charset="0"/>
                </a:rPr>
                <a:t>3. Music and comms outputs</a:t>
              </a:r>
            </a:p>
            <a:p>
              <a:r>
                <a:rPr lang="en-GB" sz="2000" dirty="0">
                  <a:latin typeface="Golos Text" panose="020B0503020202020204" pitchFamily="34" charset="0"/>
                  <a:cs typeface="Golos Text" panose="020B0503020202020204" pitchFamily="34" charset="0"/>
                </a:rPr>
                <a:t>Showcase your work through photos, music and videos. This is an </a:t>
              </a:r>
              <a:r>
                <a:rPr lang="en-GB" sz="2000" b="1" dirty="0">
                  <a:latin typeface="Golos Text" panose="020B0503020202020204" pitchFamily="34" charset="0"/>
                  <a:cs typeface="Golos Text" panose="020B0503020202020204" pitchFamily="34" charset="0"/>
                </a:rPr>
                <a:t>optional part of the report</a:t>
              </a:r>
              <a:r>
                <a:rPr lang="en-GB" sz="2000" dirty="0">
                  <a:latin typeface="Golos Text" panose="020B0503020202020204" pitchFamily="34" charset="0"/>
                  <a:cs typeface="Golos Text" panose="020B0503020202020204" pitchFamily="34" charset="0"/>
                </a:rPr>
                <a:t>.</a:t>
              </a:r>
              <a:endParaRPr lang="en-GB" sz="2000" dirty="0">
                <a:effectLst/>
                <a:latin typeface="Golos Text" panose="020B0503020202020204" pitchFamily="34" charset="0"/>
                <a:cs typeface="Golos Text" panose="020B0503020202020204" pitchFamily="34" charset="0"/>
              </a:endParaRPr>
            </a:p>
          </p:txBody>
        </p:sp>
      </p:grpSp>
      <p:pic>
        <p:nvPicPr>
          <p:cNvPr id="24" name="Graphic 23" descr="Speakers outline">
            <a:extLst>
              <a:ext uri="{FF2B5EF4-FFF2-40B4-BE49-F238E27FC236}">
                <a16:creationId xmlns:a16="http://schemas.microsoft.com/office/drawing/2014/main" id="{BBDCE64E-0C20-CEF5-5300-86B2CA162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89652" y="1615222"/>
            <a:ext cx="1664756" cy="1664756"/>
          </a:xfrm>
          <a:prstGeom prst="rect">
            <a:avLst/>
          </a:prstGeom>
        </p:spPr>
      </p:pic>
      <p:pic>
        <p:nvPicPr>
          <p:cNvPr id="28" name="Graphic 27" descr="Newspaper with solid fill">
            <a:extLst>
              <a:ext uri="{FF2B5EF4-FFF2-40B4-BE49-F238E27FC236}">
                <a16:creationId xmlns:a16="http://schemas.microsoft.com/office/drawing/2014/main" id="{6BF66470-A27C-5B60-8F78-82F2ED1DAB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4955" y="1615222"/>
            <a:ext cx="1664756" cy="1664756"/>
          </a:xfrm>
          <a:prstGeom prst="rect">
            <a:avLst/>
          </a:prstGeom>
        </p:spPr>
      </p:pic>
      <p:pic>
        <p:nvPicPr>
          <p:cNvPr id="30" name="Graphic 29" descr="Table with solid fill">
            <a:extLst>
              <a:ext uri="{FF2B5EF4-FFF2-40B4-BE49-F238E27FC236}">
                <a16:creationId xmlns:a16="http://schemas.microsoft.com/office/drawing/2014/main" id="{9D2C32A2-8DCC-0EA5-855F-F80BFCEB30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62304" y="1615222"/>
            <a:ext cx="1664756" cy="166475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B42B585-E02F-6CAF-9821-2F67AFC87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65642" y="3271536"/>
            <a:ext cx="4058079" cy="4010653"/>
            <a:chOff x="4540302" y="3153284"/>
            <a:chExt cx="4058079" cy="4010653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D2F77B52-D030-E59D-47C2-EA1DD1B9C85B}"/>
                </a:ext>
              </a:extLst>
            </p:cNvPr>
            <p:cNvSpPr/>
            <p:nvPr/>
          </p:nvSpPr>
          <p:spPr>
            <a:xfrm>
              <a:off x="4540302" y="3153284"/>
              <a:ext cx="4058079" cy="4010653"/>
            </a:xfrm>
            <a:prstGeom prst="roundRect">
              <a:avLst/>
            </a:prstGeom>
            <a:solidFill>
              <a:srgbClr val="A5C9E8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9FD1A5-F635-FF44-B30D-8B55316FBB50}"/>
                </a:ext>
              </a:extLst>
            </p:cNvPr>
            <p:cNvSpPr txBox="1"/>
            <p:nvPr/>
          </p:nvSpPr>
          <p:spPr>
            <a:xfrm>
              <a:off x="4749557" y="3419675"/>
              <a:ext cx="3639568" cy="34778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r>
                <a:rPr lang="en-GB" sz="2000" b="1" dirty="0">
                  <a:effectLst/>
                  <a:latin typeface="Golos Text" panose="020B0503020202020204" pitchFamily="34" charset="0"/>
                  <a:cs typeface="Golos Text" panose="020B0503020202020204" pitchFamily="34" charset="0"/>
                </a:rPr>
                <a:t>2. Monitoring and stats</a:t>
              </a:r>
            </a:p>
            <a:p>
              <a:r>
                <a:rPr lang="en-GB" sz="2000" dirty="0">
                  <a:effectLst/>
                  <a:latin typeface="Golos Text" panose="020B0503020202020204" pitchFamily="34" charset="0"/>
                  <a:cs typeface="Golos Text" panose="020B0503020202020204" pitchFamily="34" charset="0"/>
                </a:rPr>
                <a:t>This covers the activities that were delivered and how you spent the grant.</a:t>
              </a:r>
            </a:p>
            <a:p>
              <a:endParaRPr lang="en-GB" sz="2000" dirty="0">
                <a:latin typeface="Golos Text" panose="020B0503020202020204" pitchFamily="34" charset="0"/>
                <a:cs typeface="Golos Text" panose="020B0503020202020204" pitchFamily="34" charset="0"/>
              </a:endParaRPr>
            </a:p>
            <a:p>
              <a:r>
                <a:rPr lang="en-GB" sz="2000" dirty="0">
                  <a:effectLst/>
                  <a:latin typeface="Golos Text" panose="020B0503020202020204" pitchFamily="34" charset="0"/>
                  <a:cs typeface="Golos Text" panose="020B0503020202020204" pitchFamily="34" charset="0"/>
                </a:rPr>
                <a:t>We ask </a:t>
              </a:r>
              <a:r>
                <a:rPr lang="en-GB" sz="2000" dirty="0">
                  <a:latin typeface="Golos Text" panose="020B0503020202020204" pitchFamily="34" charset="0"/>
                  <a:cs typeface="Golos Text" panose="020B0503020202020204" pitchFamily="34" charset="0"/>
                </a:rPr>
                <a:t>for</a:t>
              </a:r>
              <a:r>
                <a:rPr lang="en-GB" sz="2000" dirty="0">
                  <a:effectLst/>
                  <a:latin typeface="Golos Text" panose="020B0503020202020204" pitchFamily="34" charset="0"/>
                  <a:cs typeface="Golos Text" panose="020B0503020202020204" pitchFamily="34" charset="0"/>
                </a:rPr>
                <a:t> stats covering: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latin typeface="Golos Text" panose="020B0503020202020204" pitchFamily="34" charset="0"/>
                  <a:cs typeface="Golos Text" panose="020B0503020202020204" pitchFamily="34" charset="0"/>
                </a:rPr>
                <a:t>Y</a:t>
              </a:r>
              <a:r>
                <a:rPr lang="en-GB" sz="2000" dirty="0">
                  <a:effectLst/>
                  <a:latin typeface="Golos Text" panose="020B0503020202020204" pitchFamily="34" charset="0"/>
                  <a:cs typeface="Golos Text" panose="020B0503020202020204" pitchFamily="34" charset="0"/>
                </a:rPr>
                <a:t>oung people reached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effectLst/>
                  <a:latin typeface="Golos Text" panose="020B0503020202020204" pitchFamily="34" charset="0"/>
                  <a:cs typeface="Golos Text" panose="020B0503020202020204" pitchFamily="34" charset="0"/>
                </a:rPr>
                <a:t>Demographics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latin typeface="Golos Text" panose="020B0503020202020204" pitchFamily="34" charset="0"/>
                  <a:cs typeface="Golos Text" panose="020B0503020202020204" pitchFamily="34" charset="0"/>
                </a:rPr>
                <a:t>S</a:t>
              </a:r>
              <a:r>
                <a:rPr lang="en-GB" sz="2000" dirty="0">
                  <a:effectLst/>
                  <a:latin typeface="Golos Text" panose="020B0503020202020204" pitchFamily="34" charset="0"/>
                  <a:cs typeface="Golos Text" panose="020B0503020202020204" pitchFamily="34" charset="0"/>
                </a:rPr>
                <a:t>taff profile</a:t>
              </a:r>
              <a:endParaRPr lang="en-GB" sz="2000" dirty="0">
                <a:latin typeface="Golos Text" panose="020B0503020202020204" pitchFamily="34" charset="0"/>
                <a:cs typeface="Golos Text" panose="020B0503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effectLst/>
                  <a:latin typeface="Golos Text" panose="020B0503020202020204" pitchFamily="34" charset="0"/>
                  <a:cs typeface="Golos Text" panose="020B0503020202020204" pitchFamily="34" charset="0"/>
                </a:rPr>
                <a:t>Sessions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latin typeface="Golos Text" panose="020B0503020202020204" pitchFamily="34" charset="0"/>
                  <a:cs typeface="Golos Text" panose="020B0503020202020204" pitchFamily="34" charset="0"/>
                </a:rPr>
                <a:t>P</a:t>
              </a:r>
              <a:r>
                <a:rPr lang="en-GB" sz="2000" dirty="0">
                  <a:effectLst/>
                  <a:latin typeface="Golos Text" panose="020B0503020202020204" pitchFamily="34" charset="0"/>
                  <a:cs typeface="Golos Text" panose="020B0503020202020204" pitchFamily="34" charset="0"/>
                </a:rPr>
                <a:t>rogression outputs</a:t>
              </a:r>
            </a:p>
          </p:txBody>
        </p:sp>
      </p:grpSp>
      <p:sp>
        <p:nvSpPr>
          <p:cNvPr id="8" name="Title 4">
            <a:extLst>
              <a:ext uri="{FF2B5EF4-FFF2-40B4-BE49-F238E27FC236}">
                <a16:creationId xmlns:a16="http://schemas.microsoft.com/office/drawing/2014/main" id="{3D942FF2-68AA-152E-6D54-5641FC230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7" y="481703"/>
            <a:ext cx="12098655" cy="1260213"/>
          </a:xfrm>
        </p:spPr>
        <p:txBody>
          <a:bodyPr>
            <a:noAutofit/>
          </a:bodyPr>
          <a:lstStyle/>
          <a:p>
            <a:pPr algn="l"/>
            <a:r>
              <a:rPr lang="en-GB" sz="4400" dirty="0"/>
              <a:t>“What information should we include and how should we present it?”</a:t>
            </a:r>
          </a:p>
        </p:txBody>
      </p:sp>
    </p:spTree>
    <p:extLst>
      <p:ext uri="{BB962C8B-B14F-4D97-AF65-F5344CB8AC3E}">
        <p14:creationId xmlns:p14="http://schemas.microsoft.com/office/powerpoint/2010/main" val="186194150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48AA3-FDB3-DE22-CCDC-8FF3C9594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F7ADBA-9DC5-A298-3693-611250642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7" y="481703"/>
            <a:ext cx="12098655" cy="1260213"/>
          </a:xfrm>
        </p:spPr>
        <p:txBody>
          <a:bodyPr>
            <a:noAutofit/>
          </a:bodyPr>
          <a:lstStyle/>
          <a:p>
            <a:pPr algn="l"/>
            <a:r>
              <a:rPr lang="en-GB" sz="4400" dirty="0"/>
              <a:t>How to make use of photo, audio and video evidence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9B446-8C01-0319-2DEC-F86305539D1E}"/>
              </a:ext>
            </a:extLst>
          </p:cNvPr>
          <p:cNvSpPr txBox="1"/>
          <p:nvPr/>
        </p:nvSpPr>
        <p:spPr>
          <a:xfrm>
            <a:off x="672148" y="2026309"/>
            <a:ext cx="11277398" cy="51129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As with any of your evaluation data, photographic evidence and other media is at its most useful when it </a:t>
            </a:r>
            <a:r>
              <a:rPr lang="en-GB" sz="2800" dirty="0">
                <a:effectLst/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tells us something about your project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A common mistake when submitting media as part of an evaluation is to submit it without explaining what </a:t>
            </a:r>
            <a:r>
              <a:rPr lang="en-GB" sz="2800" dirty="0"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it</a:t>
            </a:r>
            <a:r>
              <a:rPr lang="en-GB" sz="28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 represents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R</a:t>
            </a:r>
            <a:r>
              <a:rPr lang="en-GB" sz="28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emember that the people reading your evaluation might need you to give a little extra context as to </a:t>
            </a:r>
            <a:r>
              <a:rPr lang="en-GB" sz="2800" dirty="0">
                <a:effectLst/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what’s happening in the piece of media and why you think it demonstrates a finding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You can also just submit media as an extra! We love to see these examples of your work</a:t>
            </a:r>
          </a:p>
        </p:txBody>
      </p:sp>
    </p:spTree>
    <p:extLst>
      <p:ext uri="{BB962C8B-B14F-4D97-AF65-F5344CB8AC3E}">
        <p14:creationId xmlns:p14="http://schemas.microsoft.com/office/powerpoint/2010/main" val="105328824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37074B56-8217-657C-F341-CDDC565E0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36800"/>
            <a:ext cx="13448628" cy="958942"/>
          </a:xfrm>
          <a:prstGeom prst="rect">
            <a:avLst/>
          </a:prstGeom>
          <a:solidFill>
            <a:srgbClr val="D9D9D9"/>
          </a:solidFill>
          <a:ln w="12700">
            <a:noFill/>
            <a:prstDash/>
            <a:miter lim="400000"/>
          </a:ln>
          <a:effectLst/>
        </p:spPr>
        <p:txBody>
          <a:bodyPr rot="0" spcFirstLastPara="0" vertOverflow="overflow" horzOverflow="overflow" vert="horz" wrap="square" lIns="28005" tIns="28005" rIns="28005" bIns="28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09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OTHER COMMON QUERIES</a:t>
            </a: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2224E83F-921E-A771-C1F2-D7C753E8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678" y="2875813"/>
            <a:ext cx="13448628" cy="958942"/>
          </a:xfrm>
          <a:prstGeom prst="rect">
            <a:avLst/>
          </a:prstGeom>
          <a:noFill/>
          <a:ln w="12700">
            <a:miter lim="400000"/>
          </a:ln>
        </p:spPr>
        <p:txBody>
          <a:bodyPr lIns="28005" tIns="28005" rIns="28005" bIns="28005" anchor="ctr"/>
          <a:lstStyle/>
          <a:p>
            <a:pPr algn="ctr" defTabSz="455098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400" kern="0" dirty="0">
              <a:solidFill>
                <a:srgbClr val="282828"/>
              </a:solidFill>
              <a:latin typeface="+mj-lt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6509497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3C1EA-7B4E-E0EB-CA4A-8AB91FF4C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CD21CD-8EE0-BC99-D9E1-48DD06B0D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7" y="481703"/>
            <a:ext cx="12098655" cy="1260213"/>
          </a:xfrm>
        </p:spPr>
        <p:txBody>
          <a:bodyPr>
            <a:noAutofit/>
          </a:bodyPr>
          <a:lstStyle/>
          <a:p>
            <a:pPr algn="l"/>
            <a:r>
              <a:rPr lang="en-GB" sz="4400" dirty="0"/>
              <a:t>“How much should we budget for evaluation?”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F5B215-ACEF-C4D3-58AF-7678DA0D5FAB}"/>
              </a:ext>
            </a:extLst>
          </p:cNvPr>
          <p:cNvSpPr txBox="1"/>
          <p:nvPr/>
        </p:nvSpPr>
        <p:spPr>
          <a:xfrm>
            <a:off x="672148" y="2026309"/>
            <a:ext cx="11277398" cy="51129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There is </a:t>
            </a:r>
            <a:r>
              <a:rPr lang="en-GB" sz="2800" dirty="0">
                <a:effectLst/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no blanket ‘standard’ amount</a:t>
            </a:r>
            <a:r>
              <a:rPr lang="en-GB" sz="28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 to spend on evaluation as it will need to be appropriate to your project and organisation’s individual needs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We </a:t>
            </a:r>
            <a:r>
              <a:rPr lang="en-GB" sz="2800" dirty="0">
                <a:effectLst/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recommend working backwards</a:t>
            </a:r>
            <a:r>
              <a:rPr lang="en-GB" sz="28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: plan your approach, focussing on what you want to achieve and which methods will provide you with the data you need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Plan for staff time for data collection and analysis and then cost this process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P</a:t>
            </a:r>
            <a:r>
              <a:rPr lang="en-GB" sz="2800" dirty="0">
                <a:effectLst/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roportionality is key</a:t>
            </a:r>
            <a:r>
              <a:rPr lang="en-GB" sz="28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. Your evaluation budget will depend on the scale and depth of what you’re planning to do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2994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B1222-A01A-03AE-0C6B-9ED511D00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CB0452-8989-73D5-5013-115F0B62D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7" y="481703"/>
            <a:ext cx="12098655" cy="1260213"/>
          </a:xfrm>
        </p:spPr>
        <p:txBody>
          <a:bodyPr>
            <a:noAutofit/>
          </a:bodyPr>
          <a:lstStyle/>
          <a:p>
            <a:pPr algn="l"/>
            <a:r>
              <a:rPr lang="en-GB" sz="4400" dirty="0"/>
              <a:t>“How can we make evaluation more inclusive?”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903331-B635-2F47-F60B-2B282AA92B88}"/>
              </a:ext>
            </a:extLst>
          </p:cNvPr>
          <p:cNvSpPr txBox="1"/>
          <p:nvPr/>
        </p:nvSpPr>
        <p:spPr>
          <a:xfrm>
            <a:off x="672148" y="2026309"/>
            <a:ext cx="11277398" cy="51337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>
                <a:effectLst/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Inclusive practice should be embedded</a:t>
            </a:r>
            <a:r>
              <a:rPr lang="en-GB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 in all aspects of work, which includes evaluation</a:t>
            </a:r>
            <a:endParaRPr lang="en-GB" dirty="0">
              <a:latin typeface="Golos Text" panose="020B0503020202020204" pitchFamily="34" charset="0"/>
              <a:ea typeface="Calibri" panose="020F0502020204030204" pitchFamily="34" charset="0"/>
              <a:cs typeface="Golos Text" panose="020B0503020202020204" pitchFamily="34" charset="0"/>
            </a:endParaRPr>
          </a:p>
          <a:p>
            <a:pPr marL="285750" indent="-285750" defTabSz="914400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0" lang="en-GB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Safeguarding is always the priority</a:t>
            </a:r>
            <a:r>
              <a:rPr kumimoji="0" lang="en-GB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, ensuring you have ongoing consent</a:t>
            </a:r>
            <a:r>
              <a:rPr lang="en-GB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 and</a:t>
            </a:r>
            <a:r>
              <a:rPr kumimoji="0" lang="en-GB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 understanding for those involved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Be flexible and </a:t>
            </a:r>
            <a:r>
              <a:rPr lang="en-GB" dirty="0">
                <a:effectLst/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involve young people in the design of your evaluation</a:t>
            </a:r>
            <a:r>
              <a:rPr lang="en-GB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. This can also be done with the help of people you know the youn</a:t>
            </a:r>
            <a:r>
              <a:rPr lang="en-GB" dirty="0"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g people well, like their family</a:t>
            </a:r>
            <a:endParaRPr lang="en-GB" dirty="0">
              <a:effectLst/>
              <a:latin typeface="Golos Text" panose="020B0503020202020204" pitchFamily="34" charset="0"/>
              <a:ea typeface="Calibri" panose="020F0502020204030204" pitchFamily="34" charset="0"/>
              <a:cs typeface="Golos Text" panose="020B0503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H</a:t>
            </a:r>
            <a:r>
              <a:rPr lang="en-GB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ave an </a:t>
            </a:r>
            <a:r>
              <a:rPr lang="en-GB" dirty="0">
                <a:effectLst/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understanding of different access needs</a:t>
            </a:r>
            <a:r>
              <a:rPr lang="en-GB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 and how to support them within evaluation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Employ </a:t>
            </a:r>
            <a:r>
              <a:rPr lang="en-GB" dirty="0"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creative methods</a:t>
            </a:r>
            <a:r>
              <a:rPr lang="en-GB" dirty="0"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 as these can often be more accessible than tools such as surveys and interviews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</a:rPr>
              <a:t>Leave space for </a:t>
            </a:r>
            <a:r>
              <a:rPr lang="en-GB" dirty="0">
                <a:solidFill>
                  <a:srgbClr val="212121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</a:rPr>
              <a:t>young person</a:t>
            </a:r>
            <a:r>
              <a:rPr lang="en-GB" b="0" i="0" u="none" strike="noStrike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</a:rPr>
              <a:t>-led and spontaneous activities</a:t>
            </a:r>
            <a:r>
              <a:rPr lang="en-GB" b="0" i="0" u="none" strike="noStrike" dirty="0">
                <a:solidFill>
                  <a:srgbClr val="212121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, and reflecting on what this tells you about their preferences or needs </a:t>
            </a:r>
            <a:endParaRPr lang="en-GB" dirty="0">
              <a:latin typeface="Golos Text" panose="020B0503020202020204" pitchFamily="34" charset="0"/>
              <a:ea typeface="Calibri" panose="020F0502020204030204" pitchFamily="34" charset="0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5024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37074B56-8217-657C-F341-CDDC565E0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36800"/>
            <a:ext cx="13448628" cy="958942"/>
          </a:xfrm>
          <a:prstGeom prst="rect">
            <a:avLst/>
          </a:prstGeom>
          <a:solidFill>
            <a:srgbClr val="D9D9D9"/>
          </a:solidFill>
          <a:ln w="12700">
            <a:noFill/>
            <a:prstDash/>
            <a:miter lim="400000"/>
          </a:ln>
          <a:effectLst/>
        </p:spPr>
        <p:txBody>
          <a:bodyPr rot="0" spcFirstLastPara="0" vertOverflow="overflow" horzOverflow="overflow" vert="horz" wrap="square" lIns="28005" tIns="28005" rIns="28005" bIns="28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09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TOP TIPS FOR EVALUATION</a:t>
            </a: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2224E83F-921E-A771-C1F2-D7C753E8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678" y="2875813"/>
            <a:ext cx="13448628" cy="958942"/>
          </a:xfrm>
          <a:prstGeom prst="rect">
            <a:avLst/>
          </a:prstGeom>
          <a:noFill/>
          <a:ln w="12700">
            <a:miter lim="400000"/>
          </a:ln>
        </p:spPr>
        <p:txBody>
          <a:bodyPr lIns="28005" tIns="28005" rIns="28005" bIns="28005" anchor="ctr"/>
          <a:lstStyle/>
          <a:p>
            <a:pPr algn="ctr" defTabSz="455098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400" kern="0" dirty="0">
              <a:solidFill>
                <a:srgbClr val="282828"/>
              </a:solidFill>
              <a:latin typeface="+mj-lt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3072264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069D7-F951-4909-EC37-9CDE3BC90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87682C-2124-B4D4-2DBC-5AFD8146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7" y="284479"/>
            <a:ext cx="12098655" cy="1260213"/>
          </a:xfrm>
        </p:spPr>
        <p:txBody>
          <a:bodyPr>
            <a:noAutofit/>
          </a:bodyPr>
          <a:lstStyle/>
          <a:p>
            <a:pPr algn="l"/>
            <a:r>
              <a:rPr lang="en-GB" sz="4800" dirty="0"/>
              <a:t>Top Tips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975FC6-D3E3-2A21-9AE9-2B4F7F00F91B}"/>
              </a:ext>
            </a:extLst>
          </p:cNvPr>
          <p:cNvSpPr txBox="1"/>
          <p:nvPr/>
        </p:nvSpPr>
        <p:spPr>
          <a:xfrm>
            <a:off x="672146" y="1544692"/>
            <a:ext cx="11801207" cy="5888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kern="100" dirty="0">
                <a:solidFill>
                  <a:srgbClr val="282828"/>
                </a:solidFill>
                <a:effectLst/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Triangulate your data</a:t>
            </a:r>
            <a:r>
              <a:rPr lang="en-GB" sz="2200" kern="100" dirty="0">
                <a:solidFill>
                  <a:srgbClr val="282828"/>
                </a:solidFill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 by using multiple perspectives:</a:t>
            </a:r>
            <a:r>
              <a:rPr lang="en-GB" sz="2200" kern="100" dirty="0">
                <a:solidFill>
                  <a:srgbClr val="282828"/>
                </a:solidFill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 this will make your conclusions more robust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kern="100" dirty="0">
                <a:solidFill>
                  <a:srgbClr val="282828"/>
                </a:solidFill>
                <a:effectLst/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Safeguarding is always the priority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kern="100" dirty="0">
                <a:solidFill>
                  <a:srgbClr val="282828"/>
                </a:solidFill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Make use of </a:t>
            </a:r>
            <a:r>
              <a:rPr lang="en-GB" sz="2200" kern="100" dirty="0">
                <a:solidFill>
                  <a:srgbClr val="282828"/>
                </a:solidFill>
                <a:effectLst/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data that you’re already collecting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kern="100" dirty="0">
                <a:solidFill>
                  <a:srgbClr val="282828"/>
                </a:solidFill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Quantitative and qualitative data: which one works best for you? </a:t>
            </a:r>
            <a:r>
              <a:rPr lang="en-GB" sz="2200" kern="100" dirty="0">
                <a:solidFill>
                  <a:srgbClr val="282828"/>
                </a:solidFill>
                <a:effectLst/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Think about your resources and capacity</a:t>
            </a:r>
            <a:r>
              <a:rPr lang="en-GB" sz="2200" kern="100" dirty="0">
                <a:solidFill>
                  <a:srgbClr val="282828"/>
                </a:solidFill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, and how these two different data types could complement each other</a:t>
            </a:r>
            <a:endParaRPr lang="en-GB" sz="2200" kern="100" dirty="0">
              <a:effectLst/>
              <a:latin typeface="Golos Text" panose="020B0503020202020204" pitchFamily="34" charset="0"/>
              <a:ea typeface="Calibri" panose="020F0502020204030204" pitchFamily="34" charset="0"/>
              <a:cs typeface="Golos Text" panose="020B0503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kern="100" dirty="0">
                <a:solidFill>
                  <a:srgbClr val="282828"/>
                </a:solidFill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Quality over quantity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kern="100" dirty="0">
                <a:solidFill>
                  <a:srgbClr val="282828"/>
                </a:solidFill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Use a </a:t>
            </a:r>
            <a:r>
              <a:rPr lang="en-GB" sz="2200" kern="100" dirty="0">
                <a:solidFill>
                  <a:srgbClr val="282828"/>
                </a:solidFill>
                <a:effectLst/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representative sample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kern="100" dirty="0">
                <a:solidFill>
                  <a:srgbClr val="282828"/>
                </a:solidFill>
                <a:effectLst/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Be engaging:</a:t>
            </a:r>
            <a:r>
              <a:rPr lang="en-GB" sz="2200" kern="100" dirty="0">
                <a:solidFill>
                  <a:srgbClr val="282828"/>
                </a:solidFill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 embed it into your project or use creative methods</a:t>
            </a:r>
            <a:endParaRPr lang="en-GB" sz="2200" kern="100" dirty="0">
              <a:effectLst/>
              <a:latin typeface="Golos Text" panose="020B0503020202020204" pitchFamily="34" charset="0"/>
              <a:ea typeface="Calibri" panose="020F0502020204030204" pitchFamily="34" charset="0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3028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ONTENTS"/>
          <p:cNvSpPr txBox="1">
            <a:spLocks noGrp="1"/>
          </p:cNvSpPr>
          <p:nvPr>
            <p:ph type="title" idx="4294967295"/>
          </p:nvPr>
        </p:nvSpPr>
        <p:spPr>
          <a:xfrm>
            <a:off x="7323138" y="847725"/>
            <a:ext cx="5002212" cy="1111250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none" lIns="45718" tIns="45718" rIns="45718" bIns="4571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6616" b="0" i="0" u="none" strike="noStrike" kern="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CONTENTS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B276AC-F9CB-4637-959E-8A5C23CAA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73934" y="3070013"/>
            <a:ext cx="916310" cy="431653"/>
          </a:xfrm>
        </p:spPr>
        <p:txBody>
          <a:bodyPr/>
          <a:lstStyle/>
          <a:p>
            <a:r>
              <a:rPr lang="en-GB" dirty="0">
                <a:solidFill>
                  <a:srgbClr val="282828"/>
                </a:solidFill>
              </a:rPr>
              <a:t>1</a:t>
            </a:r>
          </a:p>
        </p:txBody>
      </p:sp>
      <p:sp>
        <p:nvSpPr>
          <p:cNvPr id="318" name="Pellentesque eu, pretium qui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282828"/>
                </a:solidFill>
              </a:rPr>
              <a:t>Common Evaluation Challenges</a:t>
            </a:r>
            <a:endParaRPr dirty="0">
              <a:solidFill>
                <a:srgbClr val="282828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B34B15-3C84-438B-9262-F7825791C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73934" y="3658111"/>
            <a:ext cx="916310" cy="431653"/>
          </a:xfrm>
        </p:spPr>
        <p:txBody>
          <a:bodyPr/>
          <a:lstStyle/>
          <a:p>
            <a:r>
              <a:rPr lang="en-GB" dirty="0">
                <a:solidFill>
                  <a:srgbClr val="282828"/>
                </a:solidFill>
              </a:rPr>
              <a:t>2</a:t>
            </a:r>
          </a:p>
        </p:txBody>
      </p:sp>
      <p:sp>
        <p:nvSpPr>
          <p:cNvPr id="319" name="Pellentesque eu, pretium qui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282828"/>
                </a:solidFill>
              </a:rPr>
              <a:t>Data Collection</a:t>
            </a:r>
          </a:p>
        </p:txBody>
      </p:sp>
      <p:sp>
        <p:nvSpPr>
          <p:cNvPr id="325" name="10-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29"/>
          </p:nvPr>
        </p:nvSpPr>
        <p:spPr>
          <a:xfrm>
            <a:off x="1273934" y="4246209"/>
            <a:ext cx="916310" cy="431653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282828"/>
                </a:solidFill>
              </a:rPr>
              <a:t>3</a:t>
            </a:r>
            <a:endParaRPr dirty="0">
              <a:solidFill>
                <a:srgbClr val="282828"/>
              </a:solidFill>
            </a:endParaRPr>
          </a:p>
        </p:txBody>
      </p:sp>
      <p:sp>
        <p:nvSpPr>
          <p:cNvPr id="320" name="Pellentesque eu, pretium qui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24"/>
          </p:nvPr>
        </p:nvSpPr>
        <p:spPr>
          <a:xfrm>
            <a:off x="2856483" y="4246209"/>
            <a:ext cx="6026354" cy="770976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282828"/>
                </a:solidFill>
              </a:rPr>
              <a:t>Data Analysis</a:t>
            </a:r>
          </a:p>
          <a:p>
            <a:endParaRPr dirty="0">
              <a:solidFill>
                <a:srgbClr val="282828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725DC3-2D63-4ED9-A93A-FAB087879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73934" y="4834307"/>
            <a:ext cx="916310" cy="431653"/>
          </a:xfrm>
        </p:spPr>
        <p:txBody>
          <a:bodyPr/>
          <a:lstStyle/>
          <a:p>
            <a:r>
              <a:rPr lang="en-GB" dirty="0">
                <a:solidFill>
                  <a:srgbClr val="282828"/>
                </a:solidFill>
              </a:rPr>
              <a:t>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D0D5B-CB97-4661-8C99-0B8C951C2AF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856483" y="4834307"/>
            <a:ext cx="6026354" cy="1110300"/>
          </a:xfrm>
        </p:spPr>
        <p:txBody>
          <a:bodyPr/>
          <a:lstStyle/>
          <a:p>
            <a:r>
              <a:rPr lang="en-GB" dirty="0">
                <a:solidFill>
                  <a:srgbClr val="282828"/>
                </a:solidFill>
              </a:rPr>
              <a:t>Reporting to Youth Music</a:t>
            </a:r>
          </a:p>
          <a:p>
            <a:endParaRPr lang="en-GB" dirty="0">
              <a:solidFill>
                <a:srgbClr val="282828"/>
              </a:solidFill>
            </a:endParaRPr>
          </a:p>
          <a:p>
            <a:endParaRPr lang="en-GB" dirty="0">
              <a:solidFill>
                <a:srgbClr val="282828"/>
              </a:solidFill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F934B63-C626-42EA-8CD1-883B5538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273934" y="5422405"/>
            <a:ext cx="916310" cy="431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0" marR="0" indent="0" algn="l" defTabSz="25205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5" b="0" i="0" u="none" strike="noStrike" cap="none" spc="0" baseline="0">
                <a:solidFill>
                  <a:srgbClr val="D9D9D9"/>
                </a:solidFill>
                <a:uFillTx/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864108" marR="0" indent="-360045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344168" marR="0" indent="-336042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915439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419502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923565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427628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931690" marR="0" indent="-403249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435753" marR="0" indent="-403249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GB" kern="0" dirty="0">
                <a:solidFill>
                  <a:srgbClr val="282828"/>
                </a:solidFill>
              </a:rPr>
              <a:t>5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8433CA-28A6-4453-88EF-6A3C5A805EC3}"/>
              </a:ext>
            </a:extLst>
          </p:cNvPr>
          <p:cNvSpPr txBox="1">
            <a:spLocks/>
          </p:cNvSpPr>
          <p:nvPr/>
        </p:nvSpPr>
        <p:spPr>
          <a:xfrm>
            <a:off x="2856483" y="5422405"/>
            <a:ext cx="6026354" cy="770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0" marR="0" indent="0" algn="l" defTabSz="25205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5" b="0" i="0" u="none" strike="noStrike" cap="none" spc="0" baseline="0">
                <a:solidFill>
                  <a:srgbClr val="D9D9D9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864108" marR="0" indent="-360045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344168" marR="0" indent="-336042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915439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419502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923565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427628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931690" marR="0" indent="-403249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435753" marR="0" indent="-403249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GB" dirty="0">
                <a:solidFill>
                  <a:srgbClr val="282828"/>
                </a:solidFill>
              </a:rPr>
              <a:t>Other Common Queries</a:t>
            </a:r>
          </a:p>
          <a:p>
            <a:endParaRPr lang="en-GB" kern="0" dirty="0">
              <a:solidFill>
                <a:srgbClr val="282828"/>
              </a:solidFill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91ED33C-42CD-EA75-4220-8687B57B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273934" y="6010503"/>
            <a:ext cx="916310" cy="431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0" marR="0" indent="0" algn="l" defTabSz="25205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5" b="0" i="0" u="none" strike="noStrike" cap="none" spc="0" baseline="0">
                <a:solidFill>
                  <a:srgbClr val="D9D9D9"/>
                </a:solidFill>
                <a:uFillTx/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864108" marR="0" indent="-360045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344168" marR="0" indent="-336042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915439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419502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923565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427628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931690" marR="0" indent="-403249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435753" marR="0" indent="-403249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GB" kern="0" dirty="0">
                <a:solidFill>
                  <a:srgbClr val="282828"/>
                </a:solidFill>
              </a:rPr>
              <a:t>6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459037F-9707-4ACA-6E37-9A8E436994B0}"/>
              </a:ext>
            </a:extLst>
          </p:cNvPr>
          <p:cNvSpPr txBox="1">
            <a:spLocks/>
          </p:cNvSpPr>
          <p:nvPr/>
        </p:nvSpPr>
        <p:spPr>
          <a:xfrm>
            <a:off x="2856281" y="6010503"/>
            <a:ext cx="6026354" cy="770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0" marR="0" indent="0" algn="l" defTabSz="25205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5" b="0" i="0" u="none" strike="noStrike" cap="none" spc="0" baseline="0">
                <a:solidFill>
                  <a:srgbClr val="D9D9D9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864108" marR="0" indent="-360045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344168" marR="0" indent="-336042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915439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419502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923565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427628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931690" marR="0" indent="-403249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435753" marR="0" indent="-403249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GB" dirty="0">
                <a:solidFill>
                  <a:srgbClr val="282828"/>
                </a:solidFill>
              </a:rPr>
              <a:t>Top Tips for Evaluation</a:t>
            </a:r>
          </a:p>
          <a:p>
            <a:endParaRPr lang="en-GB" kern="0" dirty="0">
              <a:solidFill>
                <a:srgbClr val="282828"/>
              </a:solidFill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outh Music logo">
            <a:extLst>
              <a:ext uri="{FF2B5EF4-FFF2-40B4-BE49-F238E27FC236}">
                <a16:creationId xmlns:a16="http://schemas.microsoft.com/office/drawing/2014/main" id="{5CD8F2BB-4D47-2F46-B9FC-805DADCFB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98" y="1968331"/>
            <a:ext cx="4325149" cy="274480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9F5569A-3847-4681-8907-EF611A9C8D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21429342">
            <a:off x="5237047" y="4608117"/>
            <a:ext cx="3064868" cy="853647"/>
          </a:xfrm>
          <a:prstGeom prst="rect">
            <a:avLst/>
          </a:prstGeom>
          <a:solidFill>
            <a:srgbClr val="E3F700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428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34" b="1" i="1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Montserrat ExtraBold" pitchFamily="2" charset="77"/>
                <a:ea typeface="+mn-ea"/>
                <a:cs typeface="+mn-cs"/>
              </a:rPr>
              <a:t>THANK YOU</a:t>
            </a:r>
            <a:endParaRPr kumimoji="0" lang="en-US" sz="3234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766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D8F2BB-4D47-2F46-B9FC-805DADCFB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98" y="1968331"/>
            <a:ext cx="4325149" cy="27448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A7E738-A783-535B-0235-0593C92F2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07835" y="4713138"/>
            <a:ext cx="4325149" cy="2502219"/>
          </a:xfrm>
          <a:prstGeom prst="rect">
            <a:avLst/>
          </a:prstGeom>
          <a:noFill/>
          <a:ln w="12700" cap="flat">
            <a:noFill/>
            <a:prstDash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04287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  <a:t>The National Foundation for Youth Music </a:t>
            </a:r>
            <a:b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</a:br>
            <a: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  <a:t>Studio LG01, The Print Rooms</a:t>
            </a:r>
          </a:p>
          <a:p>
            <a:pPr marL="0" marR="0" lvl="0" indent="0" algn="ctr" defTabSz="104287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  <a:t>164-180 Union Street, London, SE1 0LH</a:t>
            </a:r>
          </a:p>
          <a:p>
            <a:pPr marL="0" marR="0" lvl="0" indent="0" algn="ctr" defTabSz="104287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</a:br>
            <a: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  <a:t>Registered charity number: 1075032 </a:t>
            </a:r>
            <a:b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</a:br>
            <a: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  <a:t>Limited company number: 03750674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7816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54178A-1B6B-62AD-6782-75BE3C42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/>
              <a:t>Common Evaluation Challenges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7237A1-4588-1748-989F-20A28303FC9B}"/>
              </a:ext>
            </a:extLst>
          </p:cNvPr>
          <p:cNvSpPr txBox="1"/>
          <p:nvPr/>
        </p:nvSpPr>
        <p:spPr>
          <a:xfrm>
            <a:off x="672148" y="1801551"/>
            <a:ext cx="11277398" cy="5420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Here are some commonly encountered questions we have received from applicants and funded partners when it comes to evaluating a Youth Music project, and our suggestions on how you can overcome them.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effectLst/>
              <a:latin typeface="Golos Text" panose="020B0503020202020204" pitchFamily="34" charset="0"/>
              <a:ea typeface="Calibri" panose="020F0502020204030204" pitchFamily="34" charset="0"/>
              <a:cs typeface="Golos Text" panose="020B0503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The document is split into 4 sections: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1. Common queries about data collection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2. Common queries about data analysis/interpretation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3. Common queries about reporting to Youth Music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4. Other common evaluation queries</a:t>
            </a:r>
          </a:p>
        </p:txBody>
      </p:sp>
    </p:spTree>
    <p:extLst>
      <p:ext uri="{BB962C8B-B14F-4D97-AF65-F5344CB8AC3E}">
        <p14:creationId xmlns:p14="http://schemas.microsoft.com/office/powerpoint/2010/main" val="26326728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37074B56-8217-657C-F341-CDDC565E0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36800"/>
            <a:ext cx="13448628" cy="958942"/>
          </a:xfrm>
          <a:prstGeom prst="rect">
            <a:avLst/>
          </a:prstGeom>
          <a:solidFill>
            <a:srgbClr val="D9D9D9"/>
          </a:solidFill>
          <a:ln w="12700">
            <a:noFill/>
            <a:prstDash/>
            <a:miter lim="400000"/>
          </a:ln>
          <a:effectLst/>
        </p:spPr>
        <p:txBody>
          <a:bodyPr rot="0" spcFirstLastPara="0" vertOverflow="overflow" horzOverflow="overflow" vert="horz" wrap="square" lIns="28005" tIns="28005" rIns="28005" bIns="28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09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DATA COLLECTION</a:t>
            </a: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2224E83F-921E-A771-C1F2-D7C753E8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678" y="2875813"/>
            <a:ext cx="13448628" cy="958942"/>
          </a:xfrm>
          <a:prstGeom prst="rect">
            <a:avLst/>
          </a:prstGeom>
          <a:noFill/>
          <a:ln w="12700">
            <a:miter lim="400000"/>
          </a:ln>
        </p:spPr>
        <p:txBody>
          <a:bodyPr lIns="28005" tIns="28005" rIns="28005" bIns="28005" anchor="ctr"/>
          <a:lstStyle/>
          <a:p>
            <a:pPr algn="ctr" defTabSz="455098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400" kern="0" dirty="0">
              <a:solidFill>
                <a:srgbClr val="282828"/>
              </a:solidFill>
              <a:latin typeface="+mj-lt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7334597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8D924-81BB-1E1D-5283-8D61D4469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40529E17-B5DA-6A41-5F32-8F8C15819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7" y="481703"/>
            <a:ext cx="12098655" cy="1260213"/>
          </a:xfrm>
        </p:spPr>
        <p:txBody>
          <a:bodyPr>
            <a:noAutofit/>
          </a:bodyPr>
          <a:lstStyle/>
          <a:p>
            <a:pPr algn="l"/>
            <a:r>
              <a:rPr lang="en-GB" sz="4400" dirty="0"/>
              <a:t>“Young people aren’t interested in evaluation”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2B8799-BA97-23DA-06F2-2040DBEFEAB6}"/>
              </a:ext>
            </a:extLst>
          </p:cNvPr>
          <p:cNvSpPr txBox="1"/>
          <p:nvPr/>
        </p:nvSpPr>
        <p:spPr>
          <a:xfrm>
            <a:off x="672148" y="1993879"/>
            <a:ext cx="11277398" cy="4524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 defTabSz="91440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Ask them </a:t>
            </a: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what they think should be a measure of success</a:t>
            </a: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 for the project</a:t>
            </a:r>
          </a:p>
          <a:p>
            <a:pPr marL="285750" indent="-285750" defTabSz="91440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Early on in your project, explain that evaluation will be taking place and why it’s important</a:t>
            </a:r>
          </a:p>
          <a:p>
            <a:pPr marL="285750" indent="-285750" defTabSz="91440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Demonstrate how you are implementing your learnings</a:t>
            </a:r>
          </a:p>
          <a:p>
            <a:pPr marL="285750" indent="-285750" defTabSz="91440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Use creative methods – what’s their preference for sharing their views</a:t>
            </a:r>
          </a:p>
          <a:p>
            <a:pPr marL="285750" indent="-285750" defTabSz="91440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If you’re collecting data from the young people near the </a:t>
            </a:r>
            <a:r>
              <a:rPr lang="en-GB" sz="2400" dirty="0"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start</a:t>
            </a:r>
            <a:r>
              <a:rPr lang="en-GB" sz="24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 of the project, do this after a couple of sessions to give them time to get to know you and become engaged</a:t>
            </a:r>
          </a:p>
        </p:txBody>
      </p:sp>
    </p:spTree>
    <p:extLst>
      <p:ext uri="{BB962C8B-B14F-4D97-AF65-F5344CB8AC3E}">
        <p14:creationId xmlns:p14="http://schemas.microsoft.com/office/powerpoint/2010/main" val="29252729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B1B7F-0A33-5A17-5673-AE22F249C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1D431E-E694-2113-B016-945328C8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7" y="481703"/>
            <a:ext cx="12098655" cy="1260213"/>
          </a:xfrm>
        </p:spPr>
        <p:txBody>
          <a:bodyPr>
            <a:noAutofit/>
          </a:bodyPr>
          <a:lstStyle/>
          <a:p>
            <a:pPr algn="l"/>
            <a:r>
              <a:rPr lang="en-GB" sz="4400" dirty="0"/>
              <a:t>“Evaluation eats into our delivery time with young people”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F41EFE-6934-4DD2-2792-7453DF9743E5}"/>
              </a:ext>
            </a:extLst>
          </p:cNvPr>
          <p:cNvSpPr txBox="1"/>
          <p:nvPr/>
        </p:nvSpPr>
        <p:spPr>
          <a:xfrm>
            <a:off x="672148" y="2143539"/>
            <a:ext cx="11277398" cy="36640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Evaluation is </a:t>
            </a:r>
            <a:r>
              <a:rPr lang="en-GB" sz="2400" dirty="0">
                <a:effectLst/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primarily for your organisation and the young people you work with</a:t>
            </a:r>
            <a:r>
              <a:rPr lang="en-GB" sz="24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, ensuring your project is working best for everyone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Consider using </a:t>
            </a:r>
            <a:r>
              <a:rPr lang="en-GB" sz="2400" dirty="0"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creative evaluation methods</a:t>
            </a:r>
            <a:r>
              <a:rPr lang="en-GB" sz="2400" dirty="0"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 which can take place during your sessions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Ensure that you </a:t>
            </a:r>
            <a:r>
              <a:rPr lang="en-GB" sz="2400" dirty="0"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build in time and resources for evaluation</a:t>
            </a:r>
            <a:r>
              <a:rPr lang="en-GB" sz="2400" dirty="0"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 when planning your project – this will help make sure it doesn’t impact your delivery time more than it needs to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If budget allows, also consider an </a:t>
            </a:r>
            <a:r>
              <a:rPr lang="en-GB" sz="2400" dirty="0">
                <a:effectLst/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external evaluator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FillTx/>
              <a:latin typeface="Golos Text" panose="020B0503020202020204" pitchFamily="34" charset="0"/>
              <a:cs typeface="Golos Text" panose="020B0503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7885517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56E7B-ABA1-8F80-2C05-1D7BDE67B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1FF09D-F106-EEEB-9BC8-C842D8AA9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7" y="481703"/>
            <a:ext cx="12098655" cy="1260213"/>
          </a:xfrm>
        </p:spPr>
        <p:txBody>
          <a:bodyPr>
            <a:noAutofit/>
          </a:bodyPr>
          <a:lstStyle/>
          <a:p>
            <a:pPr algn="l"/>
            <a:r>
              <a:rPr lang="en-GB" sz="4400" dirty="0"/>
              <a:t>“Young people quickly tick the highest option for everything in a scale”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5E2984-8337-1939-530A-7F98EA55987A}"/>
              </a:ext>
            </a:extLst>
          </p:cNvPr>
          <p:cNvSpPr txBox="1"/>
          <p:nvPr/>
        </p:nvSpPr>
        <p:spPr>
          <a:xfrm>
            <a:off x="672148" y="2026309"/>
            <a:ext cx="11277398" cy="58692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Add </a:t>
            </a:r>
            <a:r>
              <a:rPr lang="en-GB" sz="2400" dirty="0"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additional questions</a:t>
            </a:r>
            <a:r>
              <a:rPr lang="en-GB" sz="2400" dirty="0"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 into your scale where most people would be </a:t>
            </a:r>
            <a:r>
              <a:rPr lang="en-GB" sz="2400" dirty="0"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unlikely pick the highest option</a:t>
            </a:r>
            <a:r>
              <a:rPr lang="en-GB" sz="2400" dirty="0"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 e.g.</a:t>
            </a:r>
          </a:p>
          <a:p>
            <a:pPr marL="807186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I like everyone I meet</a:t>
            </a:r>
          </a:p>
          <a:p>
            <a:pPr marL="807186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I always tell the truth</a:t>
            </a:r>
          </a:p>
          <a:p>
            <a:pPr marL="807186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I always share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If they do pick the highest option for every question, you may consider removing the response from you sample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Alternatively, you could </a:t>
            </a:r>
            <a:r>
              <a:rPr lang="en-GB" sz="2400" dirty="0"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speak to the young person</a:t>
            </a:r>
            <a:r>
              <a:rPr lang="en-GB" sz="2400" dirty="0"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 to get a better understanding of whether they truly feel this way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Have a look at our Data Collection Tools resources for alternatives to scales</a:t>
            </a:r>
            <a:b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9060216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ECC5B-A7D0-A856-68C9-C1031054B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B8A9DD-1C35-34BD-4628-0065C6F94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7" y="481703"/>
            <a:ext cx="12098655" cy="1260213"/>
          </a:xfrm>
        </p:spPr>
        <p:txBody>
          <a:bodyPr>
            <a:noAutofit/>
          </a:bodyPr>
          <a:lstStyle/>
          <a:p>
            <a:pPr algn="l"/>
            <a:r>
              <a:rPr lang="en-GB" sz="4400" dirty="0"/>
              <a:t>“How do you balance qualitative and quantitative data collection?”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A206DD-5B04-AACE-B7B4-7896367C12BF}"/>
              </a:ext>
            </a:extLst>
          </p:cNvPr>
          <p:cNvSpPr txBox="1"/>
          <p:nvPr/>
        </p:nvSpPr>
        <p:spPr>
          <a:xfrm>
            <a:off x="672148" y="2026309"/>
            <a:ext cx="11277398" cy="36272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Consider whether qualitative, quantitative, or a mixture of both will work best for you – </a:t>
            </a:r>
            <a:r>
              <a:rPr lang="en-GB" sz="2800" dirty="0">
                <a:effectLst/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you don’t necessarily need both</a:t>
            </a:r>
            <a:r>
              <a:rPr lang="en-GB" sz="28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!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Think about </a:t>
            </a:r>
            <a:r>
              <a:rPr lang="en-GB" sz="2800" dirty="0"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w</a:t>
            </a:r>
            <a:r>
              <a:rPr lang="en-GB" sz="2800" dirty="0">
                <a:effectLst/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hich data collection methods your participants respond best</a:t>
            </a:r>
            <a:r>
              <a:rPr lang="en-GB" sz="28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 to</a:t>
            </a:r>
            <a:r>
              <a:rPr lang="en-GB" sz="2800" dirty="0"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 </a:t>
            </a:r>
            <a:r>
              <a:rPr lang="en-GB" sz="28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and plan your evaluation around this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Qualitative data</a:t>
            </a:r>
            <a:r>
              <a:rPr lang="en-GB" sz="2800" dirty="0"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 is useful to </a:t>
            </a:r>
            <a:r>
              <a:rPr lang="en-GB" sz="2800" dirty="0"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add meaning and context to your quantitative data</a:t>
            </a:r>
            <a:r>
              <a:rPr lang="en-GB" sz="2800" dirty="0"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, but it’s up to you on how far you want to investigate!</a:t>
            </a:r>
            <a:endParaRPr lang="en-GB" sz="2800" dirty="0">
              <a:effectLst/>
              <a:latin typeface="Golos Text" panose="020B0503020202020204" pitchFamily="34" charset="0"/>
              <a:ea typeface="Calibri" panose="020F0502020204030204" pitchFamily="34" charset="0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675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37074B56-8217-657C-F341-CDDC565E0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36800"/>
            <a:ext cx="13448628" cy="958942"/>
          </a:xfrm>
          <a:prstGeom prst="rect">
            <a:avLst/>
          </a:prstGeom>
          <a:solidFill>
            <a:srgbClr val="D9D9D9"/>
          </a:solidFill>
          <a:ln w="12700">
            <a:noFill/>
            <a:prstDash/>
            <a:miter lim="400000"/>
          </a:ln>
          <a:effectLst/>
        </p:spPr>
        <p:txBody>
          <a:bodyPr rot="0" spcFirstLastPara="0" vertOverflow="overflow" horzOverflow="overflow" vert="horz" wrap="square" lIns="28005" tIns="28005" rIns="28005" bIns="28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09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DATA ANALYSIS</a:t>
            </a: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2224E83F-921E-A771-C1F2-D7C753E8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678" y="2875813"/>
            <a:ext cx="13448628" cy="958942"/>
          </a:xfrm>
          <a:prstGeom prst="rect">
            <a:avLst/>
          </a:prstGeom>
          <a:noFill/>
          <a:ln w="12700">
            <a:miter lim="400000"/>
          </a:ln>
        </p:spPr>
        <p:txBody>
          <a:bodyPr lIns="28005" tIns="28005" rIns="28005" bIns="28005" anchor="ctr"/>
          <a:lstStyle/>
          <a:p>
            <a:pPr algn="ctr" defTabSz="455098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400" kern="0" dirty="0">
              <a:solidFill>
                <a:srgbClr val="282828"/>
              </a:solidFill>
              <a:latin typeface="+mj-lt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9179487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New VI">
      <a:dk1>
        <a:srgbClr val="282828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ew VI">
      <a:majorFont>
        <a:latin typeface="Montserrat Semi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 2019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 2019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7d4724d-1992-4ac7-9332-94ee0d10001b">
      <UserInfo>
        <DisplayName>Sophie Appleby</DisplayName>
        <AccountId>15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0134A1AEDCAA45B62B2B9CEC6A151A" ma:contentTypeVersion="6" ma:contentTypeDescription="Create a new document." ma:contentTypeScope="" ma:versionID="f16412ae75f2356817fbcd79eba6e01b">
  <xsd:schema xmlns:xsd="http://www.w3.org/2001/XMLSchema" xmlns:xs="http://www.w3.org/2001/XMLSchema" xmlns:p="http://schemas.microsoft.com/office/2006/metadata/properties" xmlns:ns2="17d4724d-1992-4ac7-9332-94ee0d10001b" xmlns:ns3="0398c10a-864c-48b0-9f6a-3a7d3b01c552" targetNamespace="http://schemas.microsoft.com/office/2006/metadata/properties" ma:root="true" ma:fieldsID="e641564f4927539508a1dcc7f0e564b6" ns2:_="" ns3:_="">
    <xsd:import namespace="17d4724d-1992-4ac7-9332-94ee0d10001b"/>
    <xsd:import namespace="0398c10a-864c-48b0-9f6a-3a7d3b01c55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4724d-1992-4ac7-9332-94ee0d1000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8c10a-864c-48b0-9f6a-3a7d3b01c5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870C3F-E766-4704-9663-DE68D23E7AF8}">
  <ds:schemaRefs>
    <ds:schemaRef ds:uri="http://schemas.openxmlformats.org/package/2006/metadata/core-properties"/>
    <ds:schemaRef ds:uri="http://schemas.microsoft.com/office/2006/metadata/properties"/>
    <ds:schemaRef ds:uri="17d4724d-1992-4ac7-9332-94ee0d10001b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0398c10a-864c-48b0-9f6a-3a7d3b01c55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909F61D-96CB-4F3A-9BD2-9B6DEDFB82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67CF30-8E30-4ACF-B0A5-C640EF3C4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d4724d-1992-4ac7-9332-94ee0d10001b"/>
    <ds:schemaRef ds:uri="0398c10a-864c-48b0-9f6a-3a7d3b01c5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15991</TotalTime>
  <Words>1311</Words>
  <Application>Microsoft Macintosh PowerPoint</Application>
  <PresentationFormat>Custom</PresentationFormat>
  <Paragraphs>121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Golos Text</vt:lpstr>
      <vt:lpstr>Calibri</vt:lpstr>
      <vt:lpstr>Montserrat SemiBold</vt:lpstr>
      <vt:lpstr>Montserrat ExtraBold</vt:lpstr>
      <vt:lpstr>Calibri Light</vt:lpstr>
      <vt:lpstr>Montserrat Regular</vt:lpstr>
      <vt:lpstr>Arial</vt:lpstr>
      <vt:lpstr>Montserrat</vt:lpstr>
      <vt:lpstr>Montserrat Bold</vt:lpstr>
      <vt:lpstr>Office Theme</vt:lpstr>
      <vt:lpstr>1_Office Theme</vt:lpstr>
      <vt:lpstr>Common Evaluation Challenges</vt:lpstr>
      <vt:lpstr>CONTENTS</vt:lpstr>
      <vt:lpstr>Common Evaluation Challenges</vt:lpstr>
      <vt:lpstr>DATA COLLECTION</vt:lpstr>
      <vt:lpstr>“Young people aren’t interested in evaluation”</vt:lpstr>
      <vt:lpstr>“Evaluation eats into our delivery time with young people”</vt:lpstr>
      <vt:lpstr>“Young people quickly tick the highest option for everything in a scale”</vt:lpstr>
      <vt:lpstr>“How do you balance qualitative and quantitative data collection?”</vt:lpstr>
      <vt:lpstr>DATA ANALYSIS</vt:lpstr>
      <vt:lpstr>Reporting positive and negative findings</vt:lpstr>
      <vt:lpstr>“The responses from young people don’t align with staff observation”</vt:lpstr>
      <vt:lpstr>REPORTING TO YOUTH MUSIC</vt:lpstr>
      <vt:lpstr>“What information should we include and how should we present it?”</vt:lpstr>
      <vt:lpstr>How to make use of photo, audio and video evidence</vt:lpstr>
      <vt:lpstr>OTHER COMMON QUERIES</vt:lpstr>
      <vt:lpstr>“How much should we budget for evaluation?”</vt:lpstr>
      <vt:lpstr>“How can we make evaluation more inclusive?”</vt:lpstr>
      <vt:lpstr>TOP TIPS FOR EVALUATION</vt:lpstr>
      <vt:lpstr>Top Tips</vt:lpstr>
      <vt:lpstr>THANK YOU</vt:lpstr>
      <vt:lpstr>The National Foundation for Youth Music  Studio LG01, The Print Rooms 164-180 Union Street, London, SE1 0LH  Registered charity number: 1075032  Limited company number: 03750674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Music</dc:title>
  <dc:creator>Youth Music</dc:creator>
  <cp:lastModifiedBy>Remi</cp:lastModifiedBy>
  <cp:revision>128</cp:revision>
  <cp:lastPrinted>2017-10-10T13:10:24Z</cp:lastPrinted>
  <dcterms:created xsi:type="dcterms:W3CDTF">2021-01-04T10:20:16Z</dcterms:created>
  <dcterms:modified xsi:type="dcterms:W3CDTF">2025-06-04T08:57:28Z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0x010100330134A1AEDCAA45B62B2B9CEC6A151A</vt:lpwstr>
  </property>
</Properties>
</file>