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1" r:id="rId4"/>
    <p:sldMasterId id="2147483794" r:id="rId5"/>
  </p:sldMasterIdLst>
  <p:notesMasterIdLst>
    <p:notesMasterId r:id="rId26"/>
  </p:notesMasterIdLst>
  <p:handoutMasterIdLst>
    <p:handoutMasterId r:id="rId27"/>
  </p:handoutMasterIdLst>
  <p:sldIdLst>
    <p:sldId id="1156" r:id="rId6"/>
    <p:sldId id="257" r:id="rId7"/>
    <p:sldId id="1155" r:id="rId8"/>
    <p:sldId id="1168" r:id="rId9"/>
    <p:sldId id="1169" r:id="rId10"/>
    <p:sldId id="1171" r:id="rId11"/>
    <p:sldId id="1170" r:id="rId12"/>
    <p:sldId id="1172" r:id="rId13"/>
    <p:sldId id="1173" r:id="rId14"/>
    <p:sldId id="1174" r:id="rId15"/>
    <p:sldId id="1175" r:id="rId16"/>
    <p:sldId id="1157" r:id="rId17"/>
    <p:sldId id="1176" r:id="rId18"/>
    <p:sldId id="1177" r:id="rId19"/>
    <p:sldId id="1178" r:id="rId20"/>
    <p:sldId id="1158" r:id="rId21"/>
    <p:sldId id="1179" r:id="rId22"/>
    <p:sldId id="1180" r:id="rId23"/>
    <p:sldId id="1152" r:id="rId24"/>
    <p:sldId id="1154" r:id="rId25"/>
  </p:sldIdLst>
  <p:sldSz cx="13442950" cy="7561263"/>
  <p:notesSz cx="6865938" cy="9996488"/>
  <p:embeddedFontLst>
    <p:embeddedFont>
      <p:font typeface="Golos Text" panose="020B0503020202020204" pitchFamily="34" charset="0"/>
      <p:regular r:id="rId28"/>
      <p:bold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Bold" pitchFamily="2" charset="77"/>
      <p:bold r:id="rId34"/>
      <p:italic r:id="rId35"/>
    </p:embeddedFont>
    <p:embeddedFont>
      <p:font typeface="Montserrat ExtraBold" pitchFamily="2" charset="77"/>
      <p:bold r:id="rId36"/>
      <p:boldItalic r:id="rId37"/>
    </p:embeddedFont>
    <p:embeddedFont>
      <p:font typeface="Montserrat Regular" pitchFamily="2" charset="77"/>
      <p:regular r:id="rId38"/>
      <p:bold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e Howlett" initials="GH" lastIdx="6" clrIdx="0">
    <p:extLst>
      <p:ext uri="{19B8F6BF-5375-455C-9EA6-DF929625EA0E}">
        <p15:presenceInfo xmlns:p15="http://schemas.microsoft.com/office/powerpoint/2012/main" userId="Georgie Howlett" providerId="None"/>
      </p:ext>
    </p:extLst>
  </p:cmAuthor>
  <p:cmAuthor id="2" name="Chloe Roberts" initials="CR" lastIdx="13" clrIdx="1">
    <p:extLst>
      <p:ext uri="{19B8F6BF-5375-455C-9EA6-DF929625EA0E}">
        <p15:presenceInfo xmlns:p15="http://schemas.microsoft.com/office/powerpoint/2012/main" userId="S::chloe@standagency.com::bf50607f-00e7-4d14-ba4f-7f214a5424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9E8"/>
    <a:srgbClr val="623BCB"/>
    <a:srgbClr val="E3F700"/>
    <a:srgbClr val="FF4F2D"/>
    <a:srgbClr val="282828"/>
    <a:srgbClr val="D9D9D9"/>
    <a:srgbClr val="585E64"/>
    <a:srgbClr val="243949"/>
    <a:srgbClr val="F9B21E"/>
    <a:srgbClr val="546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402" autoAdjust="0"/>
  </p:normalViewPr>
  <p:slideViewPr>
    <p:cSldViewPr snapToGrid="0">
      <p:cViewPr varScale="1">
        <p:scale>
          <a:sx n="98" d="100"/>
          <a:sy n="98" d="100"/>
        </p:scale>
        <p:origin x="3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623BC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A442-344C-89BA-A9893F7298F2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623BC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42-344C-89BA-A9893F7298F2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623BC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42-344C-89BA-A9893F7298F2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623BC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442-344C-89BA-A9893F7298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Golos Text" panose="020B0503020202020204" pitchFamily="34" charset="0"/>
                    <a:ea typeface="+mn-ea"/>
                    <a:cs typeface="Golos Text" panose="020B0503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Before project (baseline)</c:v>
                </c:pt>
                <c:pt idx="1">
                  <c:v>After Session 1</c:v>
                </c:pt>
                <c:pt idx="2">
                  <c:v>After Session 2</c:v>
                </c:pt>
                <c:pt idx="3">
                  <c:v>After Session 3</c:v>
                </c:pt>
                <c:pt idx="4">
                  <c:v>End of project (after Session 4)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3.3</c:v>
                </c:pt>
                <c:pt idx="1">
                  <c:v>3.7</c:v>
                </c:pt>
                <c:pt idx="2">
                  <c:v>4</c:v>
                </c:pt>
                <c:pt idx="3">
                  <c:v>5.6</c:v>
                </c:pt>
                <c:pt idx="4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42-344C-89BA-A9893F729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5812320"/>
        <c:axId val="1995814032"/>
      </c:lineChart>
      <c:catAx>
        <c:axId val="19958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defRPr>
            </a:pPr>
            <a:endParaRPr lang="en-US"/>
          </a:p>
        </c:txPr>
        <c:crossAx val="1995814032"/>
        <c:crosses val="autoZero"/>
        <c:auto val="1"/>
        <c:lblAlgn val="ctr"/>
        <c:lblOffset val="100"/>
        <c:noMultiLvlLbl val="0"/>
      </c:catAx>
      <c:valAx>
        <c:axId val="1995814032"/>
        <c:scaling>
          <c:orientation val="minMax"/>
          <c:max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defRPr>
            </a:pPr>
            <a:endParaRPr lang="en-US"/>
          </a:p>
        </c:txPr>
        <c:crossAx val="199581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Golos Text" panose="020B0503020202020204" pitchFamily="34" charset="0"/>
          <a:cs typeface="Golos Text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960" y="0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/>
          <a:lstStyle>
            <a:lvl1pPr algn="r">
              <a:defRPr sz="1200"/>
            </a:lvl1pPr>
          </a:lstStyle>
          <a:p>
            <a:fld id="{5EB384D4-2E53-E247-B2BE-B9A7A9F27EF1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5656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960" y="9495656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 anchor="b"/>
          <a:lstStyle>
            <a:lvl1pPr algn="r">
              <a:defRPr sz="1200"/>
            </a:lvl1pPr>
          </a:lstStyle>
          <a:p>
            <a:fld id="{7AE476FB-E74B-024D-A9FE-B988F0AA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92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/>
          <a:lstStyle>
            <a:lvl1pPr algn="r">
              <a:defRPr sz="1300"/>
            </a:lvl1pPr>
          </a:lstStyle>
          <a:p>
            <a:fld id="{B3D0E235-2D17-4365-B03C-368C2C4B2B2F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5" tIns="48178" rIns="96355" bIns="4817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5" y="4748332"/>
            <a:ext cx="5492750" cy="4498420"/>
          </a:xfrm>
          <a:prstGeom prst="rect">
            <a:avLst/>
          </a:prstGeom>
        </p:spPr>
        <p:txBody>
          <a:bodyPr vert="horz" lIns="96355" tIns="48178" rIns="96355" bIns="481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494929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 anchor="b"/>
          <a:lstStyle>
            <a:lvl1pPr algn="r">
              <a:defRPr sz="1300"/>
            </a:lvl1pPr>
          </a:lstStyle>
          <a:p>
            <a:fld id="{19405186-0F26-4022-859B-364BA319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6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5186-0F26-4022-859B-364BA319D7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43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5186-0F26-4022-859B-364BA319D75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8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2148" y="1692533"/>
            <a:ext cx="5939637" cy="7053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1"/>
              </a:spcBef>
              <a:buSzTx/>
              <a:buFontTx/>
              <a:buNone/>
              <a:defRPr sz="2646" b="1"/>
            </a:lvl1pPr>
            <a:lvl2pPr marL="0" indent="0">
              <a:spcBef>
                <a:spcPts val="551"/>
              </a:spcBef>
              <a:buSzTx/>
              <a:buFontTx/>
              <a:buNone/>
              <a:defRPr sz="2646" b="1"/>
            </a:lvl2pPr>
            <a:lvl3pPr marL="0" indent="0">
              <a:spcBef>
                <a:spcPts val="551"/>
              </a:spcBef>
              <a:buSzTx/>
              <a:buFontTx/>
              <a:buNone/>
              <a:defRPr sz="2646" b="1"/>
            </a:lvl3pPr>
            <a:lvl4pPr marL="0" indent="0">
              <a:spcBef>
                <a:spcPts val="551"/>
              </a:spcBef>
              <a:buSzTx/>
              <a:buFontTx/>
              <a:buNone/>
              <a:defRPr sz="2646" b="1"/>
            </a:lvl4pPr>
            <a:lvl5pPr marL="0" indent="0">
              <a:spcBef>
                <a:spcPts val="551"/>
              </a:spcBef>
              <a:buSzTx/>
              <a:buFontTx/>
              <a:buNone/>
              <a:defRPr sz="2646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28837" y="1692532"/>
            <a:ext cx="5941974" cy="70537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64240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andfirst style)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721475" y="180000"/>
            <a:ext cx="6494312" cy="72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2" y="1021138"/>
            <a:ext cx="5095886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1908176"/>
            <a:ext cx="5095886" cy="4752975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9113" y="1908176"/>
            <a:ext cx="5095886" cy="4752975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7177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 standfir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313113"/>
            <a:ext cx="5548451" cy="334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3313113"/>
            <a:ext cx="5548451" cy="334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47951" y="1908174"/>
            <a:ext cx="9775411" cy="756000"/>
          </a:xfrm>
        </p:spPr>
        <p:txBody>
          <a:bodyPr/>
          <a:lstStyle>
            <a:lvl1pPr>
              <a:lnSpc>
                <a:spcPct val="111000"/>
              </a:lnSpc>
              <a:spcBef>
                <a:spcPts val="0"/>
              </a:spcBef>
              <a:defRPr sz="1800" b="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2632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420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946888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177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7653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947354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947056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608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revers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7653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947354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947056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100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and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47951" y="1908174"/>
            <a:ext cx="9775411" cy="756000"/>
          </a:xfrm>
        </p:spPr>
        <p:txBody>
          <a:bodyPr/>
          <a:lstStyle>
            <a:lvl1pPr>
              <a:lnSpc>
                <a:spcPct val="111000"/>
              </a:lnSpc>
              <a:spcBef>
                <a:spcPts val="0"/>
              </a:spcBef>
              <a:defRPr sz="1800" b="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844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Narrative (teal overla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7508" y="180000"/>
            <a:ext cx="12988625" cy="7200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98338" y="2430420"/>
            <a:ext cx="9646274" cy="2700425"/>
          </a:xfrm>
          <a:noFill/>
        </p:spPr>
        <p:txBody>
          <a:bodyPr wrap="square" tIns="648000" bIns="828000" anchor="ctr" anchorCtr="0">
            <a:spAutoFit/>
          </a:bodyPr>
          <a:lstStyle>
            <a:lvl1pPr marL="0" indent="0" algn="ctr">
              <a:lnSpc>
                <a:spcPct val="111000"/>
              </a:lnSpc>
              <a:spcBef>
                <a:spcPts val="2000"/>
              </a:spcBef>
              <a:buNone/>
              <a:defRPr sz="3000" b="0" cap="none" spc="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spcAft>
                <a:spcPts val="0"/>
              </a:spcAft>
              <a:buNone/>
              <a:defRPr sz="1000" b="1" cap="all" spc="150" baseline="0">
                <a:solidFill>
                  <a:schemeClr val="tx2"/>
                </a:solidFill>
              </a:defRPr>
            </a:lvl2pPr>
            <a:lvl3pPr marL="0" indent="0" algn="ctr">
              <a:spcBef>
                <a:spcPts val="1500"/>
              </a:spcBef>
              <a:buNone/>
              <a:defRPr sz="1300">
                <a:solidFill>
                  <a:schemeClr val="bg1"/>
                </a:solidFill>
                <a:latin typeface="+mj-lt"/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Level 1 (section title)</a:t>
            </a:r>
          </a:p>
          <a:p>
            <a:pPr lvl="1"/>
            <a:r>
              <a:rPr lang="en-US"/>
              <a:t>Level 2 (section number)</a:t>
            </a:r>
          </a:p>
          <a:p>
            <a:pPr lvl="2"/>
            <a:r>
              <a:rPr lang="en-US"/>
              <a:t>Level 3 (section description/subtitle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924283" y="-173505"/>
            <a:ext cx="9594385" cy="17350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Change slide background to add/replace picture. For best effect, use greyscale, high-contract imagery,</a:t>
            </a:r>
            <a:r>
              <a:rPr lang="en-GB" sz="800" spc="20" baseline="0"/>
              <a:t> in A4 size.</a:t>
            </a:r>
            <a:endParaRPr lang="en-GB" sz="800" spc="20"/>
          </a:p>
        </p:txBody>
      </p:sp>
      <p:grpSp>
        <p:nvGrpSpPr>
          <p:cNvPr id="10" name="Group 18"/>
          <p:cNvGrpSpPr>
            <a:grpSpLocks noChangeAspect="1"/>
          </p:cNvGrpSpPr>
          <p:nvPr userDrawn="1"/>
        </p:nvGrpSpPr>
        <p:grpSpPr bwMode="auto">
          <a:xfrm>
            <a:off x="11306568" y="7015606"/>
            <a:ext cx="1593030" cy="130972"/>
            <a:chOff x="1878" y="-394"/>
            <a:chExt cx="1490" cy="154"/>
          </a:xfrm>
          <a:solidFill>
            <a:schemeClr val="tx2"/>
          </a:solidFill>
        </p:grpSpPr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947953" y="7069163"/>
            <a:ext cx="5773523" cy="9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550" cap="all" spc="20" baseline="0">
                <a:solidFill>
                  <a:schemeClr val="tx2"/>
                </a:solidFill>
              </a:rPr>
              <a:t>© 2020 </a:t>
            </a:r>
            <a:r>
              <a:rPr lang="en-GB" sz="550" cap="all" spc="40" baseline="0">
                <a:solidFill>
                  <a:schemeClr val="tx2"/>
                </a:solidFill>
              </a:rPr>
              <a:t>Stand Agency</a:t>
            </a:r>
            <a:endParaRPr lang="en-GB" sz="550" cap="all" spc="40" baseline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750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62971" y="180000"/>
            <a:ext cx="4751936" cy="72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47952" y="2381250"/>
            <a:ext cx="600103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47952" y="1021138"/>
            <a:ext cx="6001031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83471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To replace image, delete</a:t>
            </a:r>
            <a:r>
              <a:rPr lang="en-GB" sz="800" spc="20" baseline="0"/>
              <a:t> current one and click icon to add new image (so it crops/sizes properly)</a:t>
            </a:r>
            <a:endParaRPr lang="en-GB" sz="800" spc="20"/>
          </a:p>
        </p:txBody>
      </p:sp>
    </p:spTree>
    <p:extLst>
      <p:ext uri="{BB962C8B-B14F-4D97-AF65-F5344CB8AC3E}">
        <p14:creationId xmlns:p14="http://schemas.microsoft.com/office/powerpoint/2010/main" val="247409413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254792" y="2381250"/>
            <a:ext cx="3846805" cy="30600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47952" y="2381250"/>
            <a:ext cx="600103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7952" y="1021138"/>
            <a:ext cx="6001031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471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To replace image, delete</a:t>
            </a:r>
            <a:r>
              <a:rPr lang="en-GB" sz="800" spc="20" baseline="0"/>
              <a:t> current one and click icon to add new image (so it crops/sizes properly)</a:t>
            </a:r>
            <a:endParaRPr lang="en-GB" sz="800" spc="20"/>
          </a:p>
        </p:txBody>
      </p:sp>
    </p:spTree>
    <p:extLst>
      <p:ext uri="{BB962C8B-B14F-4D97-AF65-F5344CB8AC3E}">
        <p14:creationId xmlns:p14="http://schemas.microsoft.com/office/powerpoint/2010/main" val="37715708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420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946888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947952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4947420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8946888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47952" y="3315563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947420" y="3315563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946887" y="3313976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947953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Name (level 1)</a:t>
            </a:r>
          </a:p>
          <a:p>
            <a:pPr lvl="1"/>
            <a:r>
              <a:rPr lang="en-US"/>
              <a:t>Role (level 2)</a:t>
            </a:r>
            <a:br>
              <a:rPr lang="en-US"/>
            </a:br>
            <a:r>
              <a:rPr lang="en-US"/>
              <a:t>Email/contact (level 3)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947421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946889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924283" y="-449670"/>
            <a:ext cx="9594385" cy="44967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NB</a:t>
            </a:r>
            <a:r>
              <a:rPr lang="en-GB" sz="800" spc="20" baseline="0"/>
              <a:t> Contact details depart normal text level/style conventions: Name=level1, Role=level2, Contact=level3</a:t>
            </a:r>
          </a:p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 baseline="0"/>
              <a:t>Don’t type extra characters after email address, to avoid it becoming an automatic hyperlink, which looks wrong (or ‘Remove Hyperlink’)</a:t>
            </a:r>
            <a:endParaRPr lang="en-GB" sz="800" spc="2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122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8105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70280" y="162000"/>
            <a:ext cx="4367255" cy="72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3" y="1021138"/>
            <a:ext cx="7427078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313113"/>
            <a:ext cx="3462125" cy="3348038"/>
          </a:xfrm>
        </p:spPr>
        <p:txBody>
          <a:bodyPr/>
          <a:lstStyle>
            <a:lvl4pPr>
              <a:defRPr sz="900">
                <a:solidFill>
                  <a:schemeClr val="accent1"/>
                </a:solidFill>
              </a:defRPr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803" y="3313113"/>
            <a:ext cx="3462125" cy="3348038"/>
          </a:xfrm>
        </p:spPr>
        <p:txBody>
          <a:bodyPr/>
          <a:lstStyle>
            <a:lvl4pPr>
              <a:defRPr sz="900">
                <a:solidFill>
                  <a:schemeClr val="accent1"/>
                </a:solidFill>
              </a:defRPr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9413633" y="2381250"/>
            <a:ext cx="3485965" cy="4279900"/>
          </a:xfrm>
          <a:ln w="3175">
            <a:solidFill>
              <a:schemeClr val="tx2"/>
            </a:solidFill>
          </a:ln>
        </p:spPr>
        <p:txBody>
          <a:bodyPr lIns="180000" tIns="180000" rIns="180000" bIns="180000"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 sz="900">
                <a:solidFill>
                  <a:schemeClr val="accent1"/>
                </a:solidFill>
              </a:defRPr>
            </a:lvl4pPr>
            <a:lvl5pPr algn="ct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18"/>
          <p:cNvGrpSpPr>
            <a:grpSpLocks noChangeAspect="1"/>
          </p:cNvGrpSpPr>
          <p:nvPr userDrawn="1"/>
        </p:nvGrpSpPr>
        <p:grpSpPr bwMode="auto">
          <a:xfrm>
            <a:off x="11306568" y="7015606"/>
            <a:ext cx="1593030" cy="130972"/>
            <a:chOff x="1878" y="-394"/>
            <a:chExt cx="1490" cy="154"/>
          </a:xfrm>
          <a:solidFill>
            <a:schemeClr val="tx2"/>
          </a:solidFill>
        </p:grpSpPr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6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9791374" y="607713"/>
            <a:ext cx="2715392" cy="1296000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Client logo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47952" y="3152831"/>
            <a:ext cx="34621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864803" y="3152831"/>
            <a:ext cx="34621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47951" y="1599020"/>
            <a:ext cx="7427080" cy="139353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1800" b="1" baseline="0">
                <a:solidFill>
                  <a:schemeClr val="tx2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7425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924283" y="-449670"/>
            <a:ext cx="9594385" cy="44967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White backround helps give contrast across logos, and avoids visual problems if they’re on a white background.</a:t>
            </a:r>
          </a:p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Adjust table structure to match rules to number of logos being displayed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36105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 noChangeAspect="1"/>
          </p:cNvGrpSpPr>
          <p:nvPr userDrawn="1"/>
        </p:nvGrpSpPr>
        <p:grpSpPr bwMode="auto">
          <a:xfrm>
            <a:off x="10047705" y="6661150"/>
            <a:ext cx="2511738" cy="206504"/>
            <a:chOff x="1878" y="-394"/>
            <a:chExt cx="1490" cy="154"/>
          </a:xfrm>
          <a:solidFill>
            <a:schemeClr val="tx2"/>
          </a:solidFill>
        </p:grpSpPr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0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1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0" name="Freeform 19"/>
          <p:cNvSpPr/>
          <p:nvPr userDrawn="1"/>
        </p:nvSpPr>
        <p:spPr>
          <a:xfrm>
            <a:off x="0" y="1"/>
            <a:ext cx="13442950" cy="7561263"/>
          </a:xfrm>
          <a:custGeom>
            <a:avLst/>
            <a:gdLst>
              <a:gd name="connsiteX0" fmla="*/ 180700 w 10693400"/>
              <a:gd name="connsiteY0" fmla="*/ 181263 h 7561263"/>
              <a:gd name="connsiteX1" fmla="*/ 180700 w 10693400"/>
              <a:gd name="connsiteY1" fmla="*/ 7381263 h 7561263"/>
              <a:gd name="connsiteX2" fmla="*/ 10512700 w 10693400"/>
              <a:gd name="connsiteY2" fmla="*/ 7381263 h 7561263"/>
              <a:gd name="connsiteX3" fmla="*/ 10512700 w 10693400"/>
              <a:gd name="connsiteY3" fmla="*/ 181263 h 7561263"/>
              <a:gd name="connsiteX4" fmla="*/ 0 w 10693400"/>
              <a:gd name="connsiteY4" fmla="*/ 0 h 7561263"/>
              <a:gd name="connsiteX5" fmla="*/ 10693400 w 10693400"/>
              <a:gd name="connsiteY5" fmla="*/ 0 h 7561263"/>
              <a:gd name="connsiteX6" fmla="*/ 10693400 w 10693400"/>
              <a:gd name="connsiteY6" fmla="*/ 7561263 h 7561263"/>
              <a:gd name="connsiteX7" fmla="*/ 0 w 10693400"/>
              <a:gd name="connsiteY7" fmla="*/ 7561263 h 756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00" h="7561263">
                <a:moveTo>
                  <a:pt x="180700" y="181263"/>
                </a:moveTo>
                <a:lnTo>
                  <a:pt x="180700" y="7381263"/>
                </a:lnTo>
                <a:lnTo>
                  <a:pt x="10512700" y="7381263"/>
                </a:lnTo>
                <a:lnTo>
                  <a:pt x="10512700" y="181263"/>
                </a:lnTo>
                <a:close/>
                <a:moveTo>
                  <a:pt x="0" y="0"/>
                </a:moveTo>
                <a:lnTo>
                  <a:pt x="10693400" y="0"/>
                </a:lnTo>
                <a:lnTo>
                  <a:pt x="10693400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721475" y="0"/>
            <a:ext cx="0" cy="7416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14094" y="1764000"/>
            <a:ext cx="7014762" cy="3672486"/>
          </a:xfrm>
          <a:solidFill>
            <a:schemeClr val="accent1"/>
          </a:solidFill>
        </p:spPr>
        <p:txBody>
          <a:bodyPr tIns="648000" bIns="82800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cap="all" spc="35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2000"/>
              </a:spcAft>
              <a:buNone/>
              <a:defRPr sz="1000" b="1" cap="all" spc="150" baseline="0">
                <a:solidFill>
                  <a:schemeClr val="tx2"/>
                </a:solidFill>
              </a:defRPr>
            </a:lvl2pPr>
            <a:lvl3pPr marL="0" indent="0" algn="ctr">
              <a:spcBef>
                <a:spcPts val="1500"/>
              </a:spcBef>
              <a:buNone/>
              <a:defRPr sz="1300">
                <a:solidFill>
                  <a:schemeClr val="bg1"/>
                </a:solidFill>
                <a:latin typeface="+mj-lt"/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Level 1 (section title)</a:t>
            </a:r>
          </a:p>
          <a:p>
            <a:pPr lvl="1"/>
            <a:r>
              <a:rPr lang="en-US"/>
              <a:t>Level 2 (section number)</a:t>
            </a:r>
          </a:p>
          <a:p>
            <a:pPr lvl="2"/>
            <a:r>
              <a:rPr lang="en-US"/>
              <a:t>Level 3 (section description/subtitle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947953" y="7561263"/>
            <a:ext cx="5773523" cy="9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23188" y="7503308"/>
            <a:ext cx="324764" cy="295911"/>
          </a:xfr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92428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Change slide background to change colour. Change main text box fill to match (and</a:t>
            </a:r>
            <a:r>
              <a:rPr lang="en-GB" sz="800" spc="20" baseline="0"/>
              <a:t> split vertical line).</a:t>
            </a:r>
            <a:endParaRPr lang="en-GB" sz="800" spc="20"/>
          </a:p>
        </p:txBody>
      </p:sp>
      <p:sp>
        <p:nvSpPr>
          <p:cNvPr id="2" name="TextBox 1"/>
          <p:cNvSpPr txBox="1"/>
          <p:nvPr userDrawn="1"/>
        </p:nvSpPr>
        <p:spPr>
          <a:xfrm>
            <a:off x="950387" y="5953850"/>
            <a:ext cx="3367604" cy="923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CALL: </a:t>
            </a:r>
            <a:r>
              <a:rPr lang="en-GB" sz="1000" b="1" cap="all" spc="60" baseline="0">
                <a:solidFill>
                  <a:schemeClr val="bg1"/>
                </a:solidFill>
              </a:rPr>
              <a:t>+44 (0)20 3696 5800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EMAIL: </a:t>
            </a:r>
            <a:r>
              <a:rPr lang="en-GB" sz="1000" b="1" cap="all" spc="60" baseline="0">
                <a:solidFill>
                  <a:schemeClr val="bg1"/>
                </a:solidFill>
              </a:rPr>
              <a:t>ask@standagency.com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FOLLOW: </a:t>
            </a:r>
            <a:r>
              <a:rPr lang="en-GB" sz="1000" b="1" cap="all" spc="60" baseline="0">
                <a:solidFill>
                  <a:schemeClr val="bg1"/>
                </a:solidFill>
              </a:rPr>
              <a:t>@standsays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INSTAGRAM: </a:t>
            </a:r>
            <a:r>
              <a:rPr lang="en-GB" sz="1000" b="1" cap="all" spc="60" baseline="0">
                <a:solidFill>
                  <a:schemeClr val="bg1"/>
                </a:solidFill>
              </a:rPr>
              <a:t>@standsnaps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000" b="1" cap="all" spc="60" baseline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>
                <a:solidFill>
                  <a:schemeClr val="bg1"/>
                </a:solidFill>
              </a:rPr>
              <a:t>STANDAGENCY.COM</a:t>
            </a:r>
          </a:p>
        </p:txBody>
      </p:sp>
    </p:spTree>
    <p:extLst>
      <p:ext uri="{BB962C8B-B14F-4D97-AF65-F5344CB8AC3E}">
        <p14:creationId xmlns:p14="http://schemas.microsoft.com/office/powerpoint/2010/main" val="378043607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80640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ents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"/>
          <p:cNvSpPr/>
          <p:nvPr/>
        </p:nvSpPr>
        <p:spPr>
          <a:xfrm>
            <a:off x="6774547" y="589248"/>
            <a:ext cx="6099635" cy="1596705"/>
          </a:xfrm>
          <a:prstGeom prst="rect">
            <a:avLst/>
          </a:prstGeom>
          <a:solidFill>
            <a:srgbClr val="282828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98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86" name="CONTENTS"/>
          <p:cNvSpPr txBox="1">
            <a:spLocks noGrp="1"/>
          </p:cNvSpPr>
          <p:nvPr>
            <p:ph type="body" sz="quarter" idx="21"/>
          </p:nvPr>
        </p:nvSpPr>
        <p:spPr>
          <a:xfrm>
            <a:off x="2878876" y="848510"/>
            <a:ext cx="13890979" cy="111042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616">
                <a:solidFill>
                  <a:srgbClr val="D9D9D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7" name="Pellentesque eu, pretium quis"/>
          <p:cNvSpPr txBox="1">
            <a:spLocks noGrp="1"/>
          </p:cNvSpPr>
          <p:nvPr>
            <p:ph type="body" sz="quarter" idx="22"/>
          </p:nvPr>
        </p:nvSpPr>
        <p:spPr>
          <a:xfrm>
            <a:off x="2856281" y="3070013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ellentesque eu, pretium quis"/>
          <p:cNvSpPr txBox="1">
            <a:spLocks noGrp="1"/>
          </p:cNvSpPr>
          <p:nvPr>
            <p:ph type="body" sz="quarter" idx="23"/>
          </p:nvPr>
        </p:nvSpPr>
        <p:spPr>
          <a:xfrm>
            <a:off x="2856281" y="3658111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Pellentesque eu, pretium quis"/>
          <p:cNvSpPr txBox="1">
            <a:spLocks noGrp="1"/>
          </p:cNvSpPr>
          <p:nvPr>
            <p:ph type="body" sz="quarter" idx="24"/>
          </p:nvPr>
        </p:nvSpPr>
        <p:spPr>
          <a:xfrm>
            <a:off x="2856281" y="4246209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Pellentesque eu, pretium quis"/>
          <p:cNvSpPr txBox="1">
            <a:spLocks noGrp="1"/>
          </p:cNvSpPr>
          <p:nvPr>
            <p:ph type="body" sz="quarter" idx="25"/>
          </p:nvPr>
        </p:nvSpPr>
        <p:spPr>
          <a:xfrm>
            <a:off x="2856281" y="4834307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Pellentesque eu, pretium quis"/>
          <p:cNvSpPr txBox="1">
            <a:spLocks noGrp="1"/>
          </p:cNvSpPr>
          <p:nvPr>
            <p:ph type="body" sz="quarter" idx="26"/>
          </p:nvPr>
        </p:nvSpPr>
        <p:spPr>
          <a:xfrm>
            <a:off x="2856281" y="5375311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01"/>
          <p:cNvSpPr txBox="1">
            <a:spLocks noGrp="1"/>
          </p:cNvSpPr>
          <p:nvPr>
            <p:ph type="body" sz="quarter" idx="27"/>
          </p:nvPr>
        </p:nvSpPr>
        <p:spPr>
          <a:xfrm>
            <a:off x="1273934" y="3070013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03-09"/>
          <p:cNvSpPr txBox="1">
            <a:spLocks noGrp="1"/>
          </p:cNvSpPr>
          <p:nvPr>
            <p:ph type="body" sz="quarter" idx="28"/>
          </p:nvPr>
        </p:nvSpPr>
        <p:spPr>
          <a:xfrm>
            <a:off x="1273934" y="3658111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10-15"/>
          <p:cNvSpPr txBox="1">
            <a:spLocks noGrp="1"/>
          </p:cNvSpPr>
          <p:nvPr>
            <p:ph type="body" sz="quarter" idx="29"/>
          </p:nvPr>
        </p:nvSpPr>
        <p:spPr>
          <a:xfrm>
            <a:off x="1273934" y="4246209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12-20"/>
          <p:cNvSpPr txBox="1">
            <a:spLocks noGrp="1"/>
          </p:cNvSpPr>
          <p:nvPr>
            <p:ph type="body" sz="quarter" idx="30"/>
          </p:nvPr>
        </p:nvSpPr>
        <p:spPr>
          <a:xfrm>
            <a:off x="1273934" y="4834307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22-31"/>
          <p:cNvSpPr txBox="1">
            <a:spLocks noGrp="1"/>
          </p:cNvSpPr>
          <p:nvPr>
            <p:ph type="body" sz="quarter" idx="31"/>
          </p:nvPr>
        </p:nvSpPr>
        <p:spPr>
          <a:xfrm>
            <a:off x="1273934" y="5375311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8243-6BFF-ACA2-1D3F-4F7360769B7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310563" y="8477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2001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075-9702-A040-AF1D-DFCA0858A705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4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369" y="3971413"/>
            <a:ext cx="10082213" cy="182555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97" indent="0" algn="ctr">
              <a:buNone/>
              <a:defRPr sz="2205"/>
            </a:lvl2pPr>
            <a:lvl3pPr marL="1008195" indent="0" algn="ctr">
              <a:buNone/>
              <a:defRPr sz="1985"/>
            </a:lvl3pPr>
            <a:lvl4pPr marL="1512292" indent="0" algn="ctr">
              <a:buNone/>
              <a:defRPr sz="1764"/>
            </a:lvl4pPr>
            <a:lvl5pPr marL="2016389" indent="0" algn="ctr">
              <a:buNone/>
              <a:defRPr sz="1764"/>
            </a:lvl5pPr>
            <a:lvl6pPr marL="2520486" indent="0" algn="ctr">
              <a:buNone/>
              <a:defRPr sz="1764"/>
            </a:lvl6pPr>
            <a:lvl7pPr marL="3024584" indent="0" algn="ctr">
              <a:buNone/>
              <a:defRPr sz="1764"/>
            </a:lvl7pPr>
            <a:lvl8pPr marL="3528681" indent="0" algn="ctr">
              <a:buNone/>
              <a:defRPr sz="1764"/>
            </a:lvl8pPr>
            <a:lvl9pPr marL="4032778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EA3C-BD16-0D4D-91E2-98C3EF988D1F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90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075-9702-A040-AF1D-DFCA0858A705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2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02" y="1885067"/>
            <a:ext cx="11594544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02" y="5060097"/>
            <a:ext cx="11594544" cy="1654025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9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9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29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3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4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58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6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7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30B-1CD8-2C40-B683-A8358848401D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6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A7D-0B64-2944-9B29-8E52AD65E459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8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72149" y="301051"/>
            <a:ext cx="4422642" cy="1281215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5255820" y="301054"/>
            <a:ext cx="7514983" cy="645332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72149" y="1582268"/>
            <a:ext cx="4422642" cy="51721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30806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97" indent="0">
              <a:buNone/>
              <a:defRPr sz="2205" b="1"/>
            </a:lvl2pPr>
            <a:lvl3pPr marL="1008195" indent="0">
              <a:buNone/>
              <a:defRPr sz="1985" b="1"/>
            </a:lvl3pPr>
            <a:lvl4pPr marL="1512292" indent="0">
              <a:buNone/>
              <a:defRPr sz="1764" b="1"/>
            </a:lvl4pPr>
            <a:lvl5pPr marL="2016389" indent="0">
              <a:buNone/>
              <a:defRPr sz="1764" b="1"/>
            </a:lvl5pPr>
            <a:lvl6pPr marL="2520486" indent="0">
              <a:buNone/>
              <a:defRPr sz="1764" b="1"/>
            </a:lvl6pPr>
            <a:lvl7pPr marL="3024584" indent="0">
              <a:buNone/>
              <a:defRPr sz="1764" b="1"/>
            </a:lvl7pPr>
            <a:lvl8pPr marL="3528681" indent="0">
              <a:buNone/>
              <a:defRPr sz="1764" b="1"/>
            </a:lvl8pPr>
            <a:lvl9pPr marL="4032778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2"/>
            <a:ext cx="5686997" cy="40624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4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97" indent="0">
              <a:buNone/>
              <a:defRPr sz="2205" b="1"/>
            </a:lvl2pPr>
            <a:lvl3pPr marL="1008195" indent="0">
              <a:buNone/>
              <a:defRPr sz="1985" b="1"/>
            </a:lvl3pPr>
            <a:lvl4pPr marL="1512292" indent="0">
              <a:buNone/>
              <a:defRPr sz="1764" b="1"/>
            </a:lvl4pPr>
            <a:lvl5pPr marL="2016389" indent="0">
              <a:buNone/>
              <a:defRPr sz="1764" b="1"/>
            </a:lvl5pPr>
            <a:lvl6pPr marL="2520486" indent="0">
              <a:buNone/>
              <a:defRPr sz="1764" b="1"/>
            </a:lvl6pPr>
            <a:lvl7pPr marL="3024584" indent="0">
              <a:buNone/>
              <a:defRPr sz="1764" b="1"/>
            </a:lvl7pPr>
            <a:lvl8pPr marL="3528681" indent="0">
              <a:buNone/>
              <a:defRPr sz="1764" b="1"/>
            </a:lvl8pPr>
            <a:lvl9pPr marL="4032778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4" y="2761962"/>
            <a:ext cx="5715005" cy="40624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DF42-11F3-7F49-B419-4558DEE55A16}" type="datetime1">
              <a:rPr lang="en-GB" smtClean="0"/>
              <a:t>04/06/2025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09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EFD-9DD0-F449-A125-2D8B4EF49002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99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0AC5-E457-A942-8C70-09E5D90EDD5A}" type="datetime1">
              <a:rPr lang="en-GB" smtClean="0"/>
              <a:t>04/06/2025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5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5" y="1088683"/>
            <a:ext cx="6805493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97" indent="0">
              <a:buNone/>
              <a:defRPr sz="1544"/>
            </a:lvl2pPr>
            <a:lvl3pPr marL="1008195" indent="0">
              <a:buNone/>
              <a:defRPr sz="1323"/>
            </a:lvl3pPr>
            <a:lvl4pPr marL="1512292" indent="0">
              <a:buNone/>
              <a:defRPr sz="1103"/>
            </a:lvl4pPr>
            <a:lvl5pPr marL="2016389" indent="0">
              <a:buNone/>
              <a:defRPr sz="1103"/>
            </a:lvl5pPr>
            <a:lvl6pPr marL="2520486" indent="0">
              <a:buNone/>
              <a:defRPr sz="1103"/>
            </a:lvl6pPr>
            <a:lvl7pPr marL="3024584" indent="0">
              <a:buNone/>
              <a:defRPr sz="1103"/>
            </a:lvl7pPr>
            <a:lvl8pPr marL="3528681" indent="0">
              <a:buNone/>
              <a:defRPr sz="1103"/>
            </a:lvl8pPr>
            <a:lvl9pPr marL="4032778" indent="0">
              <a:buNone/>
              <a:defRPr sz="11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769-A6BA-3A40-A71A-9C79BA25E756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5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5" y="1088683"/>
            <a:ext cx="6805493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97" indent="0">
              <a:buNone/>
              <a:defRPr sz="3087"/>
            </a:lvl2pPr>
            <a:lvl3pPr marL="1008195" indent="0">
              <a:buNone/>
              <a:defRPr sz="2646"/>
            </a:lvl3pPr>
            <a:lvl4pPr marL="1512292" indent="0">
              <a:buNone/>
              <a:defRPr sz="2205"/>
            </a:lvl4pPr>
            <a:lvl5pPr marL="2016389" indent="0">
              <a:buNone/>
              <a:defRPr sz="2205"/>
            </a:lvl5pPr>
            <a:lvl6pPr marL="2520486" indent="0">
              <a:buNone/>
              <a:defRPr sz="2205"/>
            </a:lvl6pPr>
            <a:lvl7pPr marL="3024584" indent="0">
              <a:buNone/>
              <a:defRPr sz="2205"/>
            </a:lvl7pPr>
            <a:lvl8pPr marL="3528681" indent="0">
              <a:buNone/>
              <a:defRPr sz="2205"/>
            </a:lvl8pPr>
            <a:lvl9pPr marL="4032778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97" indent="0">
              <a:buNone/>
              <a:defRPr sz="1544"/>
            </a:lvl2pPr>
            <a:lvl3pPr marL="1008195" indent="0">
              <a:buNone/>
              <a:defRPr sz="1323"/>
            </a:lvl3pPr>
            <a:lvl4pPr marL="1512292" indent="0">
              <a:buNone/>
              <a:defRPr sz="1103"/>
            </a:lvl4pPr>
            <a:lvl5pPr marL="2016389" indent="0">
              <a:buNone/>
              <a:defRPr sz="1103"/>
            </a:lvl5pPr>
            <a:lvl6pPr marL="2520486" indent="0">
              <a:buNone/>
              <a:defRPr sz="1103"/>
            </a:lvl6pPr>
            <a:lvl7pPr marL="3024584" indent="0">
              <a:buNone/>
              <a:defRPr sz="1103"/>
            </a:lvl7pPr>
            <a:lvl8pPr marL="3528681" indent="0">
              <a:buNone/>
              <a:defRPr sz="1103"/>
            </a:lvl8pPr>
            <a:lvl9pPr marL="4032778" indent="0">
              <a:buNone/>
              <a:defRPr sz="11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A27-4AB0-1B41-A1F5-3FF3AA461C04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25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1C26-0635-1F42-A03D-215ADFC27AB2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67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112" y="402568"/>
            <a:ext cx="2898636" cy="640782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204" y="402568"/>
            <a:ext cx="8527871" cy="640782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1302-5D7C-A848-A3A2-DA0F47C95731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47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01"/>
          <p:cNvSpPr txBox="1">
            <a:spLocks noGrp="1"/>
          </p:cNvSpPr>
          <p:nvPr>
            <p:ph type="body" sz="quarter" idx="21"/>
          </p:nvPr>
        </p:nvSpPr>
        <p:spPr>
          <a:xfrm>
            <a:off x="-1022297" y="7036004"/>
            <a:ext cx="2828018" cy="30457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379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3" name="YOUTH MUSIC"/>
          <p:cNvSpPr txBox="1">
            <a:spLocks noGrp="1"/>
          </p:cNvSpPr>
          <p:nvPr>
            <p:ph type="body" sz="quarter" idx="22"/>
          </p:nvPr>
        </p:nvSpPr>
        <p:spPr>
          <a:xfrm>
            <a:off x="11193854" y="7040332"/>
            <a:ext cx="2715807" cy="295915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323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4" name="Header Here…"/>
          <p:cNvSpPr txBox="1">
            <a:spLocks noGrp="1"/>
          </p:cNvSpPr>
          <p:nvPr>
            <p:ph type="body" sz="half" idx="23"/>
          </p:nvPr>
        </p:nvSpPr>
        <p:spPr>
          <a:xfrm>
            <a:off x="691847" y="1400234"/>
            <a:ext cx="730630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Click to edit Master text styles</a:t>
            </a:r>
          </a:p>
          <a:p>
            <a:pPr marL="0" lvl="1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Second level</a:t>
            </a:r>
          </a:p>
          <a:p>
            <a:pPr marL="0" lvl="2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Third level</a:t>
            </a:r>
          </a:p>
          <a:p>
            <a:pPr marL="0" lvl="3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Fourth level</a:t>
            </a:r>
          </a:p>
          <a:p>
            <a:pPr marL="0" lvl="4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Fifth level</a:t>
            </a:r>
            <a:endParaRPr/>
          </a:p>
        </p:txBody>
      </p:sp>
      <p:sp>
        <p:nvSpPr>
          <p:cNvPr id="275" name="Rectangle"/>
          <p:cNvSpPr/>
          <p:nvPr/>
        </p:nvSpPr>
        <p:spPr>
          <a:xfrm>
            <a:off x="9276876" y="-161227"/>
            <a:ext cx="97720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6" name="Rectangle"/>
          <p:cNvSpPr/>
          <p:nvPr/>
        </p:nvSpPr>
        <p:spPr>
          <a:xfrm>
            <a:off x="8885770" y="-161227"/>
            <a:ext cx="97722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7" name="Rectangle"/>
          <p:cNvSpPr/>
          <p:nvPr/>
        </p:nvSpPr>
        <p:spPr>
          <a:xfrm>
            <a:off x="9081323" y="-161227"/>
            <a:ext cx="97720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8" name="“Donec quam felis, ultricies nec, pellentesque eu, pretium quis, sem. Nulla consequat massa quis enim. “"/>
          <p:cNvSpPr txBox="1">
            <a:spLocks noGrp="1"/>
          </p:cNvSpPr>
          <p:nvPr>
            <p:ph type="body" sz="quarter" idx="24"/>
          </p:nvPr>
        </p:nvSpPr>
        <p:spPr>
          <a:xfrm>
            <a:off x="9871107" y="3203757"/>
            <a:ext cx="2728964" cy="115374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252049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4865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634912" y="5292885"/>
            <a:ext cx="8065773" cy="624858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634912" y="675613"/>
            <a:ext cx="8065773" cy="4536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34912" y="5917739"/>
            <a:ext cx="8065773" cy="8874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31"/>
              </a:spcBef>
              <a:buSzTx/>
              <a:buFontTx/>
              <a:buNone/>
              <a:defRPr sz="1544"/>
            </a:lvl1pPr>
            <a:lvl2pPr marL="0" indent="0">
              <a:spcBef>
                <a:spcPts val="331"/>
              </a:spcBef>
              <a:buSzTx/>
              <a:buFontTx/>
              <a:buNone/>
              <a:defRPr sz="1544"/>
            </a:lvl2pPr>
            <a:lvl3pPr marL="0" indent="0">
              <a:spcBef>
                <a:spcPts val="331"/>
              </a:spcBef>
              <a:buSzTx/>
              <a:buFontTx/>
              <a:buNone/>
              <a:defRPr sz="1544"/>
            </a:lvl3pPr>
            <a:lvl4pPr marL="0" indent="0">
              <a:spcBef>
                <a:spcPts val="331"/>
              </a:spcBef>
              <a:buSzTx/>
              <a:buFontTx/>
              <a:buNone/>
              <a:defRPr sz="1544"/>
            </a:lvl4pPr>
            <a:lvl5pPr marL="0" indent="0">
              <a:spcBef>
                <a:spcPts val="331"/>
              </a:spcBef>
              <a:buSzTx/>
              <a:buFontTx/>
              <a:buNone/>
              <a:defRPr sz="154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6514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38065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719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890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5548451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2381250"/>
            <a:ext cx="5548451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271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andfirst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554845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2381250"/>
            <a:ext cx="554845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696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72148" y="302799"/>
            <a:ext cx="12098655" cy="126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72148" y="1764299"/>
            <a:ext cx="12098655" cy="499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46039" y="7061502"/>
            <a:ext cx="324765" cy="29591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323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D508DE9-C3F1-B493-1D15-842AE931D8F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2169703" y="6442488"/>
            <a:ext cx="914925" cy="9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8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30" r:id="rId4"/>
    <p:sldLayoutId id="2147483746" r:id="rId5"/>
    <p:sldLayoutId id="2147483747" r:id="rId6"/>
    <p:sldLayoutId id="2147483750" r:id="rId7"/>
    <p:sldLayoutId id="2147483691" r:id="rId8"/>
    <p:sldLayoutId id="2147483698" r:id="rId9"/>
    <p:sldLayoutId id="2147483711" r:id="rId10"/>
    <p:sldLayoutId id="2147483695" r:id="rId11"/>
    <p:sldLayoutId id="2147483692" r:id="rId12"/>
    <p:sldLayoutId id="2147483694" r:id="rId13"/>
    <p:sldLayoutId id="2147483699" r:id="rId14"/>
    <p:sldLayoutId id="2147483717" r:id="rId15"/>
    <p:sldLayoutId id="2147483709" r:id="rId16"/>
    <p:sldLayoutId id="2147483696" r:id="rId17"/>
    <p:sldLayoutId id="2147483697" r:id="rId18"/>
    <p:sldLayoutId id="2147483712" r:id="rId19"/>
    <p:sldLayoutId id="2147483713" r:id="rId20"/>
    <p:sldLayoutId id="2147483710" r:id="rId21"/>
    <p:sldLayoutId id="2147483706" r:id="rId22"/>
    <p:sldLayoutId id="2147483791" r:id="rId23"/>
    <p:sldLayoutId id="2147483792" r:id="rId24"/>
    <p:sldLayoutId id="2147483807" r:id="rId25"/>
  </p:sldLayoutIdLst>
  <p:transition spd="med"/>
  <p:hf sldNum="0" hdr="0" ftr="0" dt="0"/>
  <p:txStyles>
    <p:titleStyle>
      <a:lvl1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78047" marR="0" indent="-378047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1pPr>
      <a:lvl2pPr marL="864108" marR="0" indent="-360045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–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2pPr>
      <a:lvl3pPr marL="1344168" marR="0" indent="-336042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3pPr>
      <a:lvl4pPr marL="1915439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–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4pPr>
      <a:lvl5pPr marL="2419502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»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5pPr>
      <a:lvl6pPr marL="2923565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27628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31690" marR="0" indent="-403249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435753" marR="0" indent="-403249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203" y="402568"/>
            <a:ext cx="11594544" cy="146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3" y="2012836"/>
            <a:ext cx="11594544" cy="4797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203" y="7008171"/>
            <a:ext cx="3024664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93A8-0F88-4D41-A3ED-079D5D412C91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77" y="7008171"/>
            <a:ext cx="4536996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4083" y="7008171"/>
            <a:ext cx="3024664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9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hf hdr="0" ftr="0" dt="0"/>
  <p:txStyles>
    <p:titleStyle>
      <a:lvl1pPr algn="l" defTabSz="100819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49" indent="-252049" algn="l" defTabSz="1008195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146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243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341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438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535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32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730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827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97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95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292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389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486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84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81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778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5BED8F4C-5E4A-1E7E-7C6C-1ECD284C8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521773" y="258478"/>
            <a:ext cx="8865824" cy="5872365"/>
          </a:xfrm>
          <a:prstGeom prst="rtTriangle">
            <a:avLst/>
          </a:prstGeom>
          <a:solidFill>
            <a:srgbClr val="A5C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C134E63-38CF-6DB2-A1D2-B2D3B16E2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39437" y="5633104"/>
            <a:ext cx="4158679" cy="3988937"/>
          </a:xfrm>
          <a:prstGeom prst="donut">
            <a:avLst/>
          </a:prstGeom>
          <a:solidFill>
            <a:srgbClr val="FF4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A48041-C817-324C-4DE4-15B295D4E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46" b="10483"/>
          <a:stretch/>
        </p:blipFill>
        <p:spPr>
          <a:xfrm>
            <a:off x="4314892" y="2224585"/>
            <a:ext cx="4678591" cy="247566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2FE1CDF-112C-42CC-8263-C88833F9B0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31772" y="4841771"/>
            <a:ext cx="5918018" cy="1200329"/>
          </a:xfrm>
          <a:prstGeom prst="rect">
            <a:avLst/>
          </a:prstGeom>
          <a:solidFill>
            <a:srgbClr val="E3F7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72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441" normalizeH="0" baseline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Analysing</a:t>
            </a:r>
            <a:r>
              <a:rPr kumimoji="0" lang="en-US" sz="3600" i="0" u="none" strike="noStrike" kern="1200" cap="none" spc="441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 Quantitative Data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DDF271B4-97DA-DDB4-45DC-054A63C5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93340">
            <a:off x="8971684" y="6590829"/>
            <a:ext cx="3723621" cy="1099263"/>
          </a:xfrm>
          <a:prstGeom prst="flowChartTerminator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37E6EB57-ACEE-F60B-D4DA-B2D6D190A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4808247" y="939685"/>
            <a:ext cx="10523175" cy="7073543"/>
          </a:xfrm>
          <a:prstGeom prst="rtTriangle">
            <a:avLst/>
          </a:prstGeom>
          <a:solidFill>
            <a:srgbClr val="A5C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EFEB5D-182F-A0B2-206F-91ABE7943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8246" y="-1704696"/>
            <a:ext cx="3441700" cy="3409391"/>
          </a:xfrm>
          <a:prstGeom prst="ellipse">
            <a:avLst/>
          </a:prstGeom>
          <a:solidFill>
            <a:srgbClr val="613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0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12D89-9094-62DD-A44F-4BBE95E80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91606C-25D5-0FC8-B717-EDB851C3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/>
              <a:t>Step Four: Present your findings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6C0CBB8-25EF-7F3F-74F3-ED1BA28A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5096" y="435852"/>
            <a:ext cx="2935706" cy="2932989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0C86D9-3922-9CE5-C52A-36A33E2FE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232" y="732629"/>
            <a:ext cx="2339434" cy="2339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C2C63-2B4B-9952-7B42-C2DEBA945E51}"/>
              </a:ext>
            </a:extLst>
          </p:cNvPr>
          <p:cNvSpPr txBox="1"/>
          <p:nvPr/>
        </p:nvSpPr>
        <p:spPr>
          <a:xfrm>
            <a:off x="672148" y="1563012"/>
            <a:ext cx="8814116" cy="4708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Quantitative data can be presented in numerous ways. </a:t>
            </a: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It’s most commonly shared through 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tables and/or charts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Make sure you choose an 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accessible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way of presenting your findings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Also consider </a:t>
            </a: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what actions you will make based on the findings i.e. 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hat are you going to do about it?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This could be 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learnings for future </a:t>
            </a: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work or you may decide you need to 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investigate more</a:t>
            </a:r>
          </a:p>
        </p:txBody>
      </p:sp>
    </p:spTree>
    <p:extLst>
      <p:ext uri="{BB962C8B-B14F-4D97-AF65-F5344CB8AC3E}">
        <p14:creationId xmlns:p14="http://schemas.microsoft.com/office/powerpoint/2010/main" val="39062995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EXAMPLES OF QUANTITATIVE DATA ANALYSIS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48523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09DC-4BA5-436D-5BAD-5B96381BA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E5EF7A-364E-ADC2-AF83-699E9A53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B8E63-2592-7E92-D179-E232A448CE90}"/>
              </a:ext>
            </a:extLst>
          </p:cNvPr>
          <p:cNvSpPr txBox="1"/>
          <p:nvPr/>
        </p:nvSpPr>
        <p:spPr>
          <a:xfrm>
            <a:off x="672147" y="1563012"/>
            <a:ext cx="11277398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On a scale of 1 (not confident, at all) to 10 (very confident), how confident are you in your music making?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7D19F1-C3D3-7203-6A33-BF67583C0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00576"/>
              </p:ext>
            </p:extLst>
          </p:nvPr>
        </p:nvGraphicFramePr>
        <p:xfrm>
          <a:off x="672147" y="2694155"/>
          <a:ext cx="8998326" cy="3536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426">
                  <a:extLst>
                    <a:ext uri="{9D8B030D-6E8A-4147-A177-3AD203B41FA5}">
                      <a16:colId xmlns:a16="http://schemas.microsoft.com/office/drawing/2014/main" val="1129111644"/>
                    </a:ext>
                  </a:extLst>
                </a:gridCol>
                <a:gridCol w="1475426">
                  <a:extLst>
                    <a:ext uri="{9D8B030D-6E8A-4147-A177-3AD203B41FA5}">
                      <a16:colId xmlns:a16="http://schemas.microsoft.com/office/drawing/2014/main" val="3368710454"/>
                    </a:ext>
                  </a:extLst>
                </a:gridCol>
                <a:gridCol w="1475426">
                  <a:extLst>
                    <a:ext uri="{9D8B030D-6E8A-4147-A177-3AD203B41FA5}">
                      <a16:colId xmlns:a16="http://schemas.microsoft.com/office/drawing/2014/main" val="2880844058"/>
                    </a:ext>
                  </a:extLst>
                </a:gridCol>
                <a:gridCol w="1475426">
                  <a:extLst>
                    <a:ext uri="{9D8B030D-6E8A-4147-A177-3AD203B41FA5}">
                      <a16:colId xmlns:a16="http://schemas.microsoft.com/office/drawing/2014/main" val="3912621876"/>
                    </a:ext>
                  </a:extLst>
                </a:gridCol>
                <a:gridCol w="1475426">
                  <a:extLst>
                    <a:ext uri="{9D8B030D-6E8A-4147-A177-3AD203B41FA5}">
                      <a16:colId xmlns:a16="http://schemas.microsoft.com/office/drawing/2014/main" val="2354174938"/>
                    </a:ext>
                  </a:extLst>
                </a:gridCol>
                <a:gridCol w="1621196">
                  <a:extLst>
                    <a:ext uri="{9D8B030D-6E8A-4147-A177-3AD203B41FA5}">
                      <a16:colId xmlns:a16="http://schemas.microsoft.com/office/drawing/2014/main" val="693570451"/>
                    </a:ext>
                  </a:extLst>
                </a:gridCol>
              </a:tblGrid>
              <a:tr h="381111">
                <a:tc>
                  <a:txBody>
                    <a:bodyPr/>
                    <a:lstStyle/>
                    <a:p>
                      <a:pPr algn="l"/>
                      <a:endParaRPr lang="en-GB" sz="1700" b="1" dirty="0">
                        <a:latin typeface="Golos Text" panose="020B0503020202020204" pitchFamily="34" charset="0"/>
                        <a:cs typeface="Golos Text" panose="020B05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Before project (baseline)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After Session 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After Session 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After Session 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End of project (after Session 4)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429041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Olivia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93050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Mohammed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12631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Mia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35862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Lucas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18298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Sophia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13789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Elijah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37329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Chloe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461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475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F45A4-07AC-6AF1-21EE-71567F2C8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1755F1-56BE-8D07-5742-0E8D6DE5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97997-56B3-28E9-A5C2-EF5AE819CB00}"/>
              </a:ext>
            </a:extLst>
          </p:cNvPr>
          <p:cNvSpPr txBox="1"/>
          <p:nvPr/>
        </p:nvSpPr>
        <p:spPr>
          <a:xfrm>
            <a:off x="672147" y="1563012"/>
            <a:ext cx="11277398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On a scale of 1 (not confident, at all) to 10 (very confident), how confident are you in your music making?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B54510-FE35-1630-AD36-6F48DEADE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89160"/>
              </p:ext>
            </p:extLst>
          </p:nvPr>
        </p:nvGraphicFramePr>
        <p:xfrm>
          <a:off x="672147" y="2694155"/>
          <a:ext cx="10633161" cy="3917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321">
                  <a:extLst>
                    <a:ext uri="{9D8B030D-6E8A-4147-A177-3AD203B41FA5}">
                      <a16:colId xmlns:a16="http://schemas.microsoft.com/office/drawing/2014/main" val="1129111644"/>
                    </a:ext>
                  </a:extLst>
                </a:gridCol>
                <a:gridCol w="1477321">
                  <a:extLst>
                    <a:ext uri="{9D8B030D-6E8A-4147-A177-3AD203B41FA5}">
                      <a16:colId xmlns:a16="http://schemas.microsoft.com/office/drawing/2014/main" val="3368710454"/>
                    </a:ext>
                  </a:extLst>
                </a:gridCol>
                <a:gridCol w="1477321">
                  <a:extLst>
                    <a:ext uri="{9D8B030D-6E8A-4147-A177-3AD203B41FA5}">
                      <a16:colId xmlns:a16="http://schemas.microsoft.com/office/drawing/2014/main" val="2880844058"/>
                    </a:ext>
                  </a:extLst>
                </a:gridCol>
                <a:gridCol w="1477321">
                  <a:extLst>
                    <a:ext uri="{9D8B030D-6E8A-4147-A177-3AD203B41FA5}">
                      <a16:colId xmlns:a16="http://schemas.microsoft.com/office/drawing/2014/main" val="3912621876"/>
                    </a:ext>
                  </a:extLst>
                </a:gridCol>
                <a:gridCol w="1477321">
                  <a:extLst>
                    <a:ext uri="{9D8B030D-6E8A-4147-A177-3AD203B41FA5}">
                      <a16:colId xmlns:a16="http://schemas.microsoft.com/office/drawing/2014/main" val="2354174938"/>
                    </a:ext>
                  </a:extLst>
                </a:gridCol>
                <a:gridCol w="1623278">
                  <a:extLst>
                    <a:ext uri="{9D8B030D-6E8A-4147-A177-3AD203B41FA5}">
                      <a16:colId xmlns:a16="http://schemas.microsoft.com/office/drawing/2014/main" val="693570451"/>
                    </a:ext>
                  </a:extLst>
                </a:gridCol>
                <a:gridCol w="1623278">
                  <a:extLst>
                    <a:ext uri="{9D8B030D-6E8A-4147-A177-3AD203B41FA5}">
                      <a16:colId xmlns:a16="http://schemas.microsoft.com/office/drawing/2014/main" val="1481976993"/>
                    </a:ext>
                  </a:extLst>
                </a:gridCol>
              </a:tblGrid>
              <a:tr h="381111">
                <a:tc>
                  <a:txBody>
                    <a:bodyPr/>
                    <a:lstStyle/>
                    <a:p>
                      <a:pPr algn="l"/>
                      <a:endParaRPr lang="en-GB" sz="1700" b="1" dirty="0">
                        <a:latin typeface="Golos Text" panose="020B0503020202020204" pitchFamily="34" charset="0"/>
                        <a:cs typeface="Golos Text" panose="020B05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Before project (baseline)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After Session 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After Session 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After Session 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End of project (after Session 4)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Change from start to end of project</a:t>
                      </a:r>
                    </a:p>
                  </a:txBody>
                  <a:tcPr>
                    <a:solidFill>
                      <a:srgbClr val="E3F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429041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Olivia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+6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93050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Mohammed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+3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12631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Mia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+3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35862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Lucas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-1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18298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Sophia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+3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3789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Elijah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23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olos Text" panose="020B0503020202020204" pitchFamily="34" charset="0"/>
                          <a:ea typeface="+mn-ea"/>
                          <a:cs typeface="Golos Text" panose="020B0503020202020204" pitchFamily="34" charset="0"/>
                          <a:sym typeface="Calibri"/>
                        </a:rPr>
                        <a:t>±</a:t>
                      </a:r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337329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Chloe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+6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61232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AVERAGE</a:t>
                      </a:r>
                    </a:p>
                  </a:txBody>
                  <a:tcPr>
                    <a:solidFill>
                      <a:srgbClr val="E3F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3.3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3.7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4.0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5.6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6.1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olos Text" panose="020B0503020202020204" pitchFamily="34" charset="0"/>
                        <a:cs typeface="Golos Text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97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3477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D18D5-DE73-A769-E491-BEF66EE01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B780B0-21ED-7E4A-5DB8-7397AAA0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C5D3E-154D-54C9-E1E2-91FC8209D144}"/>
              </a:ext>
            </a:extLst>
          </p:cNvPr>
          <p:cNvSpPr txBox="1"/>
          <p:nvPr/>
        </p:nvSpPr>
        <p:spPr>
          <a:xfrm>
            <a:off x="672147" y="1563012"/>
            <a:ext cx="11277398" cy="1338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8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 majority of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participants increased in confidence over the project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. This progression in shown in the chart below, which presents the average confidence score reported by participants after each session:</a:t>
            </a:r>
          </a:p>
        </p:txBody>
      </p:sp>
      <p:graphicFrame>
        <p:nvGraphicFramePr>
          <p:cNvPr id="4" name="Chart 3" descr="Graph showing increased confidence for particpants from 3.3 at the start of the project to 6.1 at the end of the project">
            <a:extLst>
              <a:ext uri="{FF2B5EF4-FFF2-40B4-BE49-F238E27FC236}">
                <a16:creationId xmlns:a16="http://schemas.microsoft.com/office/drawing/2014/main" id="{9DC15643-CD53-0720-BC52-B7ECD094F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290083"/>
              </p:ext>
            </p:extLst>
          </p:nvPr>
        </p:nvGraphicFramePr>
        <p:xfrm>
          <a:off x="1563691" y="3103416"/>
          <a:ext cx="9494309" cy="415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340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09DC-4BA5-436D-5BAD-5B96381BA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E5EF7A-364E-ADC2-AF83-699E9A53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B8E63-2592-7E92-D179-E232A448CE90}"/>
              </a:ext>
            </a:extLst>
          </p:cNvPr>
          <p:cNvSpPr txBox="1"/>
          <p:nvPr/>
        </p:nvSpPr>
        <p:spPr>
          <a:xfrm>
            <a:off x="672147" y="1563012"/>
            <a:ext cx="11277398" cy="507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8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While on the project, which of the following did you use to make music?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7D19F1-C3D3-7203-6A33-BF67583C0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39484"/>
              </p:ext>
            </p:extLst>
          </p:nvPr>
        </p:nvGraphicFramePr>
        <p:xfrm>
          <a:off x="672147" y="2527900"/>
          <a:ext cx="11007235" cy="3277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293">
                  <a:extLst>
                    <a:ext uri="{9D8B030D-6E8A-4147-A177-3AD203B41FA5}">
                      <a16:colId xmlns:a16="http://schemas.microsoft.com/office/drawing/2014/main" val="1129111644"/>
                    </a:ext>
                  </a:extLst>
                </a:gridCol>
                <a:gridCol w="1529293">
                  <a:extLst>
                    <a:ext uri="{9D8B030D-6E8A-4147-A177-3AD203B41FA5}">
                      <a16:colId xmlns:a16="http://schemas.microsoft.com/office/drawing/2014/main" val="3368710454"/>
                    </a:ext>
                  </a:extLst>
                </a:gridCol>
                <a:gridCol w="1529293">
                  <a:extLst>
                    <a:ext uri="{9D8B030D-6E8A-4147-A177-3AD203B41FA5}">
                      <a16:colId xmlns:a16="http://schemas.microsoft.com/office/drawing/2014/main" val="2880844058"/>
                    </a:ext>
                  </a:extLst>
                </a:gridCol>
                <a:gridCol w="1529293">
                  <a:extLst>
                    <a:ext uri="{9D8B030D-6E8A-4147-A177-3AD203B41FA5}">
                      <a16:colId xmlns:a16="http://schemas.microsoft.com/office/drawing/2014/main" val="3912621876"/>
                    </a:ext>
                  </a:extLst>
                </a:gridCol>
                <a:gridCol w="1529293">
                  <a:extLst>
                    <a:ext uri="{9D8B030D-6E8A-4147-A177-3AD203B41FA5}">
                      <a16:colId xmlns:a16="http://schemas.microsoft.com/office/drawing/2014/main" val="2354174938"/>
                    </a:ext>
                  </a:extLst>
                </a:gridCol>
                <a:gridCol w="1680385">
                  <a:extLst>
                    <a:ext uri="{9D8B030D-6E8A-4147-A177-3AD203B41FA5}">
                      <a16:colId xmlns:a16="http://schemas.microsoft.com/office/drawing/2014/main" val="693570451"/>
                    </a:ext>
                  </a:extLst>
                </a:gridCol>
                <a:gridCol w="1680385">
                  <a:extLst>
                    <a:ext uri="{9D8B030D-6E8A-4147-A177-3AD203B41FA5}">
                      <a16:colId xmlns:a16="http://schemas.microsoft.com/office/drawing/2014/main" val="4071624682"/>
                    </a:ext>
                  </a:extLst>
                </a:gridCol>
              </a:tblGrid>
              <a:tr h="381111">
                <a:tc>
                  <a:txBody>
                    <a:bodyPr/>
                    <a:lstStyle/>
                    <a:p>
                      <a:pPr algn="l"/>
                      <a:endParaRPr lang="en-GB" sz="1700" b="1" dirty="0">
                        <a:latin typeface="Golos Text" panose="020B0503020202020204" pitchFamily="34" charset="0"/>
                        <a:cs typeface="Golos Text" panose="020B05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Guitar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Phone/</a:t>
                      </a:r>
                    </a:p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Tablet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Violin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Drums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MIDI Controller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Synthesizer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429041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Olivia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93050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Mohammed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12631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Mia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35862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Lucas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18298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Sophia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13789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Elijah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37329"/>
                  </a:ext>
                </a:extLst>
              </a:tr>
              <a:tr h="381111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Chloe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Golos Text" panose="020B0503020202020204" pitchFamily="34" charset="0"/>
                          <a:cs typeface="Golos Text" panose="020B0503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461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7403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1AA46-3CB0-E27C-12BF-EFFE78F48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EF6522-053B-2F14-768D-42AE8AC6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Example Two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BFDFFB-FE36-8C80-7BCA-8C854F086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466484"/>
              </p:ext>
            </p:extLst>
          </p:nvPr>
        </p:nvGraphicFramePr>
        <p:xfrm>
          <a:off x="811067" y="2445642"/>
          <a:ext cx="5494772" cy="3189938"/>
        </p:xfrm>
        <a:graphic>
          <a:graphicData uri="http://schemas.openxmlformats.org/drawingml/2006/table">
            <a:tbl>
              <a:tblPr firstRow="1" bandRow="1"/>
              <a:tblGrid>
                <a:gridCol w="2747386">
                  <a:extLst>
                    <a:ext uri="{9D8B030D-6E8A-4147-A177-3AD203B41FA5}">
                      <a16:colId xmlns:a16="http://schemas.microsoft.com/office/drawing/2014/main" val="3640569426"/>
                    </a:ext>
                  </a:extLst>
                </a:gridCol>
                <a:gridCol w="2747386">
                  <a:extLst>
                    <a:ext uri="{9D8B030D-6E8A-4147-A177-3AD203B41FA5}">
                      <a16:colId xmlns:a16="http://schemas.microsoft.com/office/drawing/2014/main" val="1392580096"/>
                    </a:ext>
                  </a:extLst>
                </a:gridCol>
              </a:tblGrid>
              <a:tr h="429205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olos Text" panose="020B05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olos Text" panose="020B0503020202020204" pitchFamily="34" charset="0"/>
                        </a:rPr>
                        <a:t>Proportion who used the instrument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02050"/>
                  </a:ext>
                </a:extLst>
              </a:tr>
              <a:tr h="429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>
                          <a:solidFill>
                            <a:srgbClr val="282828"/>
                          </a:solidFill>
                          <a:effectLst/>
                          <a:latin typeface="Golos Text" panose="020B0503020202020204" pitchFamily="34" charset="0"/>
                        </a:rPr>
                        <a:t>Guitar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los Text" panose="020B0503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95134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>
                          <a:solidFill>
                            <a:srgbClr val="282828"/>
                          </a:solidFill>
                          <a:effectLst/>
                          <a:latin typeface="Golos Text" panose="020B0503020202020204" pitchFamily="34" charset="0"/>
                        </a:rPr>
                        <a:t>Phone/Tablet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los Text" panose="020B0503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395386"/>
                  </a:ext>
                </a:extLst>
              </a:tr>
              <a:tr h="429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>
                          <a:solidFill>
                            <a:srgbClr val="282828"/>
                          </a:solidFill>
                          <a:effectLst/>
                          <a:latin typeface="Golos Text" panose="020B0503020202020204" pitchFamily="34" charset="0"/>
                        </a:rPr>
                        <a:t>Violin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los Text" panose="020B0503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8788"/>
                  </a:ext>
                </a:extLst>
              </a:tr>
              <a:tr h="429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>
                          <a:solidFill>
                            <a:srgbClr val="282828"/>
                          </a:solidFill>
                          <a:effectLst/>
                          <a:latin typeface="Golos Text" panose="020B0503020202020204" pitchFamily="34" charset="0"/>
                        </a:rPr>
                        <a:t>Drums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los Text" panose="020B0503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826854"/>
                  </a:ext>
                </a:extLst>
              </a:tr>
              <a:tr h="421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>
                          <a:solidFill>
                            <a:srgbClr val="282828"/>
                          </a:solidFill>
                          <a:effectLst/>
                          <a:latin typeface="Golos Text" panose="020B0503020202020204" pitchFamily="34" charset="0"/>
                        </a:rPr>
                        <a:t>MIDI Controller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los Text" panose="020B0503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204610"/>
                  </a:ext>
                </a:extLst>
              </a:tr>
              <a:tr h="429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>
                          <a:solidFill>
                            <a:srgbClr val="282828"/>
                          </a:solidFill>
                          <a:effectLst/>
                          <a:latin typeface="Golos Text" panose="020B0503020202020204" pitchFamily="34" charset="0"/>
                        </a:rPr>
                        <a:t>Synthesizer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olos Text" panose="020B0503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4F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773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CE0270-B8C6-ECA4-A75D-EA7AFA4EC039}"/>
              </a:ext>
            </a:extLst>
          </p:cNvPr>
          <p:cNvSpPr txBox="1"/>
          <p:nvPr/>
        </p:nvSpPr>
        <p:spPr>
          <a:xfrm>
            <a:off x="6721475" y="1673848"/>
            <a:ext cx="6380825" cy="4955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22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Findings: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 </a:t>
            </a:r>
            <a:r>
              <a:rPr lang="en-GB" sz="22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instruments most commonly used </a:t>
            </a: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were ‘Phone/Tablet’, ‘MIDI Controller’ and ‘Synthesizer’.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lang="en-GB" sz="220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We noticed that </a:t>
            </a:r>
            <a:r>
              <a:rPr lang="en-GB" sz="22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these instruments are digital</a:t>
            </a: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, whereas the less commonly used ones were acoustic. In future projects, </a:t>
            </a:r>
            <a:r>
              <a:rPr lang="en-GB" sz="22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we will get more options for digital instruments</a:t>
            </a: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lang="en-GB" sz="2200" dirty="0">
              <a:solidFill>
                <a:srgbClr val="000000"/>
              </a:solidFill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We also decided to </a:t>
            </a:r>
            <a:r>
              <a:rPr lang="en-GB" sz="22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conduct interviews </a:t>
            </a: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with the young people to </a:t>
            </a:r>
            <a:r>
              <a:rPr lang="en-GB" sz="22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find out why they were using digital instruments more</a:t>
            </a:r>
            <a:r>
              <a:rPr lang="en-GB" sz="22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8927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TOP TIPS FOR QUANTITATIVE DATA ANALYSIS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845903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8C0F3-62AB-CC06-34E2-CD83A12B5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1D32BAC-2016-6C5A-C00A-898C7F31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8" y="302799"/>
            <a:ext cx="12098655" cy="1260213"/>
          </a:xfrm>
        </p:spPr>
        <p:txBody>
          <a:bodyPr>
            <a:normAutofit/>
          </a:bodyPr>
          <a:lstStyle/>
          <a:p>
            <a:pPr algn="l"/>
            <a:r>
              <a:rPr lang="en-GB" sz="5400" dirty="0"/>
              <a:t>Top Tips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EBCAD-C722-1497-4DBF-705CD1846018}"/>
              </a:ext>
            </a:extLst>
          </p:cNvPr>
          <p:cNvSpPr txBox="1"/>
          <p:nvPr/>
        </p:nvSpPr>
        <p:spPr>
          <a:xfrm>
            <a:off x="560422" y="1563012"/>
            <a:ext cx="11132814" cy="56784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GB" sz="2400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  <a:sym typeface="Helvetica"/>
              </a:rPr>
              <a:t>You’re looking for </a:t>
            </a:r>
            <a:r>
              <a:rPr kumimoji="0" lang="en-GB" sz="2400" cap="none" spc="0" normalizeH="0" baseline="0" dirty="0">
                <a:ln>
                  <a:noFill/>
                </a:ln>
                <a:solidFill>
                  <a:srgbClr val="000000"/>
                </a:solidFill>
                <a:highlight>
                  <a:srgbClr val="FFFF00"/>
                </a:highlight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  <a:sym typeface="Helvetica"/>
              </a:rPr>
              <a:t>trends and patterns </a:t>
            </a:r>
            <a:r>
              <a:rPr kumimoji="0" lang="en-GB" sz="2400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  <a:sym typeface="Helvetica"/>
              </a:rPr>
              <a:t>in your data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Use tools like </a:t>
            </a:r>
            <a:r>
              <a:rPr lang="en-GB" sz="24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Microsoft Excel or Google Sheets</a:t>
            </a: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to support your analysis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There’s </a:t>
            </a:r>
            <a:r>
              <a:rPr lang="en-GB" sz="24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no ‘best way’ to clean your data</a:t>
            </a: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– it’s whatever works for the person analysing it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Always </a:t>
            </a:r>
            <a:r>
              <a:rPr lang="en-GB" sz="24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save a copy of the raw data</a:t>
            </a: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– this is in case anything happens to the data during your analysis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GB" sz="2400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  <a:sym typeface="Helvetica"/>
              </a:rPr>
              <a:t>Do any of your </a:t>
            </a:r>
            <a:r>
              <a:rPr kumimoji="0" lang="en-GB" sz="2400" cap="none" spc="0" normalizeH="0" baseline="0" dirty="0">
                <a:ln>
                  <a:noFill/>
                </a:ln>
                <a:solidFill>
                  <a:srgbClr val="000000"/>
                </a:solidFill>
                <a:highlight>
                  <a:srgbClr val="FFFF00"/>
                </a:highlight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  <a:sym typeface="Helvetica"/>
              </a:rPr>
              <a:t>qualitative data</a:t>
            </a:r>
            <a:r>
              <a:rPr kumimoji="0" lang="en-GB" sz="2400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  <a:sym typeface="Helvetica"/>
              </a:rPr>
              <a:t> findings provide more detail to your analysis</a:t>
            </a: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?</a:t>
            </a:r>
            <a:endParaRPr kumimoji="0" lang="en-GB" sz="2400" cap="none" spc="0" normalizeH="0" baseline="0" dirty="0">
              <a:ln>
                <a:noFill/>
              </a:ln>
              <a:solidFill>
                <a:srgbClr val="000000"/>
              </a:solidFill>
              <a:uFillTx/>
              <a:latin typeface="Golos Text" panose="020B0503020202020204" pitchFamily="34" charset="0"/>
              <a:ea typeface="+mn-ea"/>
              <a:cs typeface="Golos Text" panose="020B0503020202020204" pitchFamily="34" charset="0"/>
              <a:sym typeface="Helvetic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Give yourself enough time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– overestimate how long you think it will take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0" lang="en-GB" sz="2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1551466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th Music logo">
            <a:extLst>
              <a:ext uri="{FF2B5EF4-FFF2-40B4-BE49-F238E27FC236}">
                <a16:creationId xmlns:a16="http://schemas.microsoft.com/office/drawing/2014/main" id="{5CD8F2BB-4D47-2F46-B9FC-805DADCFB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98" y="1968331"/>
            <a:ext cx="4325149" cy="27448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F5569A-3847-4681-8907-EF611A9C8D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429342">
            <a:off x="5237047" y="4608117"/>
            <a:ext cx="3064868" cy="853647"/>
          </a:xfrm>
          <a:prstGeom prst="rect">
            <a:avLst/>
          </a:prstGeom>
          <a:solidFill>
            <a:srgbClr val="E3F7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428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34" b="1" i="1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THANK YOU</a:t>
            </a:r>
            <a:endParaRPr kumimoji="0" lang="en-US" sz="3234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6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ONTENTS"/>
          <p:cNvSpPr txBox="1">
            <a:spLocks noGrp="1"/>
          </p:cNvSpPr>
          <p:nvPr>
            <p:ph type="title" idx="4294967295"/>
          </p:nvPr>
        </p:nvSpPr>
        <p:spPr>
          <a:xfrm>
            <a:off x="7323138" y="847725"/>
            <a:ext cx="5002212" cy="1111250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8" tIns="45718" rIns="45718" bIns="4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6616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CONTENTS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B276AC-F9CB-4637-959E-8A5C23CAA2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73934" y="3070013"/>
            <a:ext cx="916310" cy="431653"/>
          </a:xfr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1</a:t>
            </a:r>
          </a:p>
        </p:txBody>
      </p:sp>
      <p:sp>
        <p:nvSpPr>
          <p:cNvPr id="318" name="Pellentesque eu, pretium quis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What is quantitative data?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B34B15-3C84-438B-9262-F7825791C9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3934" y="3658111"/>
            <a:ext cx="916310" cy="431653"/>
          </a:xfr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2</a:t>
            </a:r>
          </a:p>
        </p:txBody>
      </p:sp>
      <p:sp>
        <p:nvSpPr>
          <p:cNvPr id="319" name="Pellentesque eu, pretium quis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How do I analyse quantitative data?</a:t>
            </a:r>
          </a:p>
        </p:txBody>
      </p:sp>
      <p:sp>
        <p:nvSpPr>
          <p:cNvPr id="325" name="10-15"/>
          <p:cNvSpPr txBox="1">
            <a:spLocks noGrp="1"/>
          </p:cNvSpPr>
          <p:nvPr>
            <p:ph type="body" idx="29"/>
          </p:nvPr>
        </p:nvSpPr>
        <p:spPr>
          <a:xfrm>
            <a:off x="1273934" y="4246209"/>
            <a:ext cx="916310" cy="431653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3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320" name="Pellentesque eu, pretium quis"/>
          <p:cNvSpPr txBox="1">
            <a:spLocks noGrp="1"/>
          </p:cNvSpPr>
          <p:nvPr>
            <p:ph type="body" idx="24"/>
          </p:nvPr>
        </p:nvSpPr>
        <p:spPr>
          <a:xfrm>
            <a:off x="2856483" y="4246209"/>
            <a:ext cx="6026354" cy="770976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Examples of Quantitative Data Analysis</a:t>
            </a:r>
          </a:p>
          <a:p>
            <a:endParaRPr dirty="0">
              <a:solidFill>
                <a:srgbClr val="282828"/>
              </a:solidFill>
            </a:endParaRPr>
          </a:p>
        </p:txBody>
      </p:sp>
      <p:sp>
        <p:nvSpPr>
          <p:cNvPr id="2" name="10-15">
            <a:extLst>
              <a:ext uri="{FF2B5EF4-FFF2-40B4-BE49-F238E27FC236}">
                <a16:creationId xmlns:a16="http://schemas.microsoft.com/office/drawing/2014/main" id="{3B677600-F8D8-974B-1C97-CA70940C347E}"/>
              </a:ext>
            </a:extLst>
          </p:cNvPr>
          <p:cNvSpPr txBox="1">
            <a:spLocks/>
          </p:cNvSpPr>
          <p:nvPr/>
        </p:nvSpPr>
        <p:spPr>
          <a:xfrm>
            <a:off x="1273934" y="4834307"/>
            <a:ext cx="916310" cy="43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marR="0" indent="0" algn="l" defTabSz="25205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5" b="0" i="0" u="none" strike="noStrike" cap="none" spc="0" baseline="0">
                <a:solidFill>
                  <a:srgbClr val="D9D9D9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864108" marR="0" indent="-360045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44168" marR="0" indent="-336042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915439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419502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23565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7628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31690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435753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kern="0" dirty="0">
                <a:solidFill>
                  <a:srgbClr val="282828"/>
                </a:solidFill>
              </a:rPr>
              <a:t>4</a:t>
            </a:r>
          </a:p>
        </p:txBody>
      </p:sp>
      <p:sp>
        <p:nvSpPr>
          <p:cNvPr id="3" name="Pellentesque eu, pretium quis">
            <a:extLst>
              <a:ext uri="{FF2B5EF4-FFF2-40B4-BE49-F238E27FC236}">
                <a16:creationId xmlns:a16="http://schemas.microsoft.com/office/drawing/2014/main" id="{D929F2D8-E2C6-FB3C-56FD-578889B44E72}"/>
              </a:ext>
            </a:extLst>
          </p:cNvPr>
          <p:cNvSpPr txBox="1">
            <a:spLocks/>
          </p:cNvSpPr>
          <p:nvPr/>
        </p:nvSpPr>
        <p:spPr>
          <a:xfrm>
            <a:off x="2856483" y="4834307"/>
            <a:ext cx="6026354" cy="43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marR="0" indent="0" algn="l" defTabSz="25205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5" b="0" i="0" u="none" strike="noStrike" cap="none" spc="0" baseline="0">
                <a:solidFill>
                  <a:srgbClr val="D9D9D9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864108" marR="0" indent="-360045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44168" marR="0" indent="-336042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915439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419502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23565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7628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31690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435753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kern="0" dirty="0">
                <a:solidFill>
                  <a:srgbClr val="282828"/>
                </a:solidFill>
              </a:rPr>
              <a:t>Top Tips for Quantitative Data Analysis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D8F2BB-4D47-2F46-B9FC-805DADCFB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98" y="1968331"/>
            <a:ext cx="4325149" cy="2744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7E738-A783-535B-0235-0593C92F2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07835" y="4713138"/>
            <a:ext cx="4325149" cy="2502219"/>
          </a:xfrm>
          <a:prstGeom prst="rect">
            <a:avLst/>
          </a:prstGeom>
          <a:noFill/>
          <a:ln w="12700" cap="flat">
            <a:noFill/>
            <a:prstDash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The National Foundation for Youth Music </a:t>
            </a: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Studio LG01, The Print Rooms</a:t>
            </a:r>
          </a:p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164-180 Union Street, London, SE1 0LH</a:t>
            </a:r>
          </a:p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Registered charity number: 1075032 </a:t>
            </a: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Limited company number: 03750674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7816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WHAT IS QUANTITATIVE DATA?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33459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178A-1B6B-62AD-6782-75BE3C42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What is quantitative data?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237A1-4588-1748-989F-20A28303FC9B}"/>
              </a:ext>
            </a:extLst>
          </p:cNvPr>
          <p:cNvSpPr txBox="1"/>
          <p:nvPr/>
        </p:nvSpPr>
        <p:spPr>
          <a:xfrm>
            <a:off x="672147" y="1563012"/>
            <a:ext cx="11277398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effectLst/>
                <a:latin typeface="Golos Text" panose="020B0503020202020204" pitchFamily="34" charset="0"/>
                <a:ea typeface="OpenSans-Light"/>
              </a:rPr>
              <a:t>Quantitative data is 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OpenSans-Light"/>
              </a:rPr>
              <a:t>numerical data</a:t>
            </a:r>
            <a:r>
              <a:rPr lang="en-GB" sz="2800" dirty="0">
                <a:effectLst/>
                <a:latin typeface="Golos Text" panose="020B0503020202020204" pitchFamily="34" charset="0"/>
                <a:ea typeface="OpenSans-Light"/>
              </a:rPr>
              <a:t> i.e. number, quantity, amount or range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latin typeface="Golos Text" panose="020B0503020202020204" pitchFamily="34" charset="0"/>
                <a:ea typeface="OpenSans-Light"/>
              </a:rPr>
              <a:t>Examples of how it is collected are evaluation scales and surveys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effectLst/>
                <a:latin typeface="Golos Text" panose="020B0503020202020204" pitchFamily="34" charset="0"/>
                <a:ea typeface="OpenSans-Light"/>
              </a:rPr>
              <a:t>It </a:t>
            </a:r>
            <a:r>
              <a:rPr lang="en-GB" sz="2800" dirty="0">
                <a:latin typeface="Golos Text" panose="020B0503020202020204" pitchFamily="34" charset="0"/>
                <a:ea typeface="OpenSans-Light"/>
              </a:rPr>
              <a:t>allows you to </a:t>
            </a: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OpenSans-Light"/>
              </a:rPr>
              <a:t>collect data from more people</a:t>
            </a:r>
            <a:r>
              <a:rPr lang="en-GB" sz="2800" dirty="0">
                <a:latin typeface="Golos Text" panose="020B0503020202020204" pitchFamily="34" charset="0"/>
                <a:ea typeface="OpenSans-Light"/>
              </a:rPr>
              <a:t>, often helping to </a:t>
            </a: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OpenSans-Light"/>
              </a:rPr>
              <a:t>demonstrate scale and trends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effectLst/>
                <a:latin typeface="Golos Text" panose="020B0503020202020204" pitchFamily="34" charset="0"/>
                <a:ea typeface="OpenSans-Light"/>
              </a:rPr>
              <a:t>It can be 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OpenSans-Light"/>
              </a:rPr>
              <a:t>paired with qualitative data</a:t>
            </a:r>
            <a:r>
              <a:rPr lang="en-GB" sz="2800" dirty="0">
                <a:effectLst/>
                <a:latin typeface="Golos Text" panose="020B0503020202020204" pitchFamily="34" charset="0"/>
                <a:ea typeface="OpenSans-Light"/>
              </a:rPr>
              <a:t>, which can help add meaning and context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683913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HOW DO I ANALYSE QUANTITATIVE DATA?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29471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33D3-B281-C9BA-9D4A-8F0578BC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7F49C2-C182-5F48-7952-AE3A3EDA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5400" dirty="0"/>
              <a:t>How do I analyse quantitative data?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6BD9F-8063-0B2C-4A80-774CD94A2573}"/>
              </a:ext>
            </a:extLst>
          </p:cNvPr>
          <p:cNvSpPr txBox="1"/>
          <p:nvPr/>
        </p:nvSpPr>
        <p:spPr>
          <a:xfrm>
            <a:off x="672147" y="1563012"/>
            <a:ext cx="11277398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To analyse quantitative data, follow these four steps: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828D73-2754-A33F-934C-8782280EDE29}"/>
              </a:ext>
            </a:extLst>
          </p:cNvPr>
          <p:cNvSpPr/>
          <p:nvPr/>
        </p:nvSpPr>
        <p:spPr>
          <a:xfrm>
            <a:off x="3802404" y="2533786"/>
            <a:ext cx="5838141" cy="578877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Step </a:t>
            </a:r>
            <a:r>
              <a:rPr lang="en-GB" sz="28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One: 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Clean your data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DABDE4-D448-1E19-30E4-B4E13A66982B}"/>
              </a:ext>
            </a:extLst>
          </p:cNvPr>
          <p:cNvSpPr/>
          <p:nvPr/>
        </p:nvSpPr>
        <p:spPr>
          <a:xfrm>
            <a:off x="3802404" y="3840118"/>
            <a:ext cx="5838141" cy="578877"/>
          </a:xfrm>
          <a:prstGeom prst="roundRect">
            <a:avLst/>
          </a:prstGeom>
          <a:solidFill>
            <a:srgbClr val="623BCB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D9D9D9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Step </a:t>
            </a:r>
            <a:r>
              <a:rPr lang="en-GB" sz="2800" b="1" dirty="0">
                <a:solidFill>
                  <a:srgbClr val="D9D9D9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Two: Crunch the numbers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rgbClr val="D9D9D9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B95717-6841-0784-C30D-D9502CC898BA}"/>
              </a:ext>
            </a:extLst>
          </p:cNvPr>
          <p:cNvSpPr/>
          <p:nvPr/>
        </p:nvSpPr>
        <p:spPr>
          <a:xfrm>
            <a:off x="3802404" y="5156470"/>
            <a:ext cx="5838141" cy="578877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Step Three</a:t>
            </a:r>
            <a:r>
              <a:rPr lang="en-GB" sz="2800" b="1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: Analyse your data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E162B2F-89BF-6F0C-5E37-9FA36BED4A99}"/>
              </a:ext>
            </a:extLst>
          </p:cNvPr>
          <p:cNvSpPr/>
          <p:nvPr/>
        </p:nvSpPr>
        <p:spPr>
          <a:xfrm>
            <a:off x="3802404" y="6472822"/>
            <a:ext cx="5838141" cy="578877"/>
          </a:xfrm>
          <a:prstGeom prst="roundRect">
            <a:avLst/>
          </a:prstGeom>
          <a:solidFill>
            <a:srgbClr val="623BCB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D9D9D9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Step Four</a:t>
            </a:r>
            <a:r>
              <a:rPr lang="en-GB" sz="2800" b="1" dirty="0">
                <a:solidFill>
                  <a:srgbClr val="D9D9D9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: 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D9D9D9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Present your findings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B1F8EE-7C86-E3E0-6DA9-47374216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1474" y="3112663"/>
            <a:ext cx="0" cy="695943"/>
          </a:xfrm>
          <a:prstGeom prst="straightConnector1">
            <a:avLst/>
          </a:prstGeom>
          <a:noFill/>
          <a:ln w="76200" cap="flat">
            <a:solidFill>
              <a:srgbClr val="282828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B792C-9066-2E3B-4799-4A02F2783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1474" y="4414897"/>
            <a:ext cx="0" cy="695943"/>
          </a:xfrm>
          <a:prstGeom prst="straightConnector1">
            <a:avLst/>
          </a:prstGeom>
          <a:noFill/>
          <a:ln w="76200" cap="flat">
            <a:solidFill>
              <a:srgbClr val="282828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399790-961C-E393-5353-DDB1B262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1474" y="5735347"/>
            <a:ext cx="0" cy="695943"/>
          </a:xfrm>
          <a:prstGeom prst="straightConnector1">
            <a:avLst/>
          </a:prstGeom>
          <a:noFill/>
          <a:ln w="76200" cap="flat">
            <a:solidFill>
              <a:srgbClr val="282828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421317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F3FC-7B51-0B02-1552-1B77FF9E2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A5669A-EA1C-83D1-8A7E-6CD2DB3B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dirty="0"/>
              <a:t>Step One: Clean your data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8BC56D4-A54A-D057-34B5-CF23F6565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5096" y="435852"/>
            <a:ext cx="2935706" cy="2932989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6D930C-EE5A-C0BC-81F2-CFEB33576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3929" y="783326"/>
            <a:ext cx="2238040" cy="2238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5FACE-901F-E2B2-A6D5-347DF5B5B06E}"/>
              </a:ext>
            </a:extLst>
          </p:cNvPr>
          <p:cNvSpPr txBox="1"/>
          <p:nvPr/>
        </p:nvSpPr>
        <p:spPr>
          <a:xfrm>
            <a:off x="672148" y="1563012"/>
            <a:ext cx="8814116" cy="4878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Present your data in a way that is 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accessible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to the person reviewing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Save a copy before cleaning</a:t>
            </a: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the data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Make sure each response is </a:t>
            </a:r>
            <a:r>
              <a:rPr lang="en-GB" sz="2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clearly labelled</a:t>
            </a:r>
            <a:r>
              <a:rPr lang="en-GB" sz="2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, particularly if you are tracking people across a period of time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Consider if you need to 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anonymise your data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. This will include removing names, but potentially other identifiable factors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Remove any outliers, anomalies or obvious errors – BUT 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keep a note of changes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you make and why</a:t>
            </a:r>
          </a:p>
        </p:txBody>
      </p:sp>
    </p:spTree>
    <p:extLst>
      <p:ext uri="{BB962C8B-B14F-4D97-AF65-F5344CB8AC3E}">
        <p14:creationId xmlns:p14="http://schemas.microsoft.com/office/powerpoint/2010/main" val="5425612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17349-7FF9-736F-5CCE-99339E99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80A10-FD5E-3415-518E-1230E562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200" dirty="0"/>
              <a:t>Step Two: Crunch the numbers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70C7F98-D59D-A84E-D6F9-B5553F20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5096" y="435852"/>
            <a:ext cx="2935706" cy="2932989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11840-4AD0-F6E1-B35F-1BDB6C14F73E}"/>
              </a:ext>
            </a:extLst>
          </p:cNvPr>
          <p:cNvSpPr txBox="1"/>
          <p:nvPr/>
        </p:nvSpPr>
        <p:spPr>
          <a:xfrm>
            <a:off x="672147" y="1563012"/>
            <a:ext cx="8814116" cy="4985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How you do this will 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depend on wha</a:t>
            </a:r>
            <a:r>
              <a:rPr lang="en-GB" sz="36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 questions who asked</a:t>
            </a: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. You may want to consider:</a:t>
            </a:r>
          </a:p>
          <a:p>
            <a:pPr marL="807186" lvl="1" indent="-285750" defTabSz="9144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Averages (mean, median or mode)</a:t>
            </a:r>
          </a:p>
          <a:p>
            <a:pPr marL="807186" lvl="1" indent="-285750" defTabSz="9144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Percentages</a:t>
            </a:r>
          </a:p>
          <a:p>
            <a:pPr marL="807186" lvl="1" indent="-285750" defTabSz="9144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Fractions</a:t>
            </a:r>
          </a:p>
          <a:p>
            <a:pPr marL="807186" lvl="1" indent="-285750" defTabSz="9144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Frequency of response</a:t>
            </a:r>
          </a:p>
          <a:p>
            <a:pPr marL="807186" lvl="1" indent="-285750" defTabSz="9144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Totals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  <p:pic>
        <p:nvPicPr>
          <p:cNvPr id="7" name="Graphic 6" descr="Calculator with solid fill">
            <a:extLst>
              <a:ext uri="{FF2B5EF4-FFF2-40B4-BE49-F238E27FC236}">
                <a16:creationId xmlns:a16="http://schemas.microsoft.com/office/drawing/2014/main" id="{9B793D20-FC33-699B-68E1-F2C81516A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236" y="657633"/>
            <a:ext cx="2489426" cy="248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183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A6779-FFB8-8308-FCF1-C7DFCD5DC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3804F4-2FB6-2913-7D24-823E9CC2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200" dirty="0"/>
              <a:t>Step Three: Analyse your data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EEE71EF-A1E1-B115-D3FF-D6F778E42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5096" y="435852"/>
            <a:ext cx="2935706" cy="2932989"/>
          </a:xfrm>
          <a:prstGeom prst="roundRect">
            <a:avLst/>
          </a:prstGeom>
          <a:solidFill>
            <a:srgbClr val="A5C9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25589-225B-CF91-2174-FB513F280AD3}"/>
              </a:ext>
            </a:extLst>
          </p:cNvPr>
          <p:cNvSpPr txBox="1"/>
          <p:nvPr/>
        </p:nvSpPr>
        <p:spPr>
          <a:xfrm>
            <a:off x="672148" y="1563012"/>
            <a:ext cx="8814116" cy="493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Think about 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what the data is telling you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Some questions to consider:</a:t>
            </a:r>
          </a:p>
          <a:p>
            <a:pPr marL="807186" lvl="1" indent="-285750" defTabSz="9144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Can you see an</a:t>
            </a: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y trends in the data?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807186" lvl="1" indent="-285750" defTabSz="9144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Has there been a change in responses over time?</a:t>
            </a:r>
          </a:p>
          <a:p>
            <a:pPr marL="807186" lvl="1" indent="-285750" defTabSz="9144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Has everyone, the majority, half or the minority experienced a finding?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807186" lvl="1" indent="-285750" defTabSz="9144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What does a high/low percentage tell you?</a:t>
            </a:r>
          </a:p>
          <a:p>
            <a:pPr marL="807186" lvl="1" indent="-285750" defTabSz="9144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Are there </a:t>
            </a: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sub-groups who have responded differently?</a:t>
            </a:r>
          </a:p>
        </p:txBody>
      </p:sp>
      <p:pic>
        <p:nvPicPr>
          <p:cNvPr id="7" name="Graphic 6" descr="Statistics with solid fill">
            <a:extLst>
              <a:ext uri="{FF2B5EF4-FFF2-40B4-BE49-F238E27FC236}">
                <a16:creationId xmlns:a16="http://schemas.microsoft.com/office/drawing/2014/main" id="{183E446A-C14D-2898-D0E4-E7B20A941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8288" y="571814"/>
            <a:ext cx="2661064" cy="26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794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New VI">
      <a:dk1>
        <a:srgbClr val="282828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 VI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 2019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 2019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d4724d-1992-4ac7-9332-94ee0d10001b">
      <UserInfo>
        <DisplayName>Sophie Appleby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134A1AEDCAA45B62B2B9CEC6A151A" ma:contentTypeVersion="6" ma:contentTypeDescription="Create a new document." ma:contentTypeScope="" ma:versionID="f16412ae75f2356817fbcd79eba6e01b">
  <xsd:schema xmlns:xsd="http://www.w3.org/2001/XMLSchema" xmlns:xs="http://www.w3.org/2001/XMLSchema" xmlns:p="http://schemas.microsoft.com/office/2006/metadata/properties" xmlns:ns2="17d4724d-1992-4ac7-9332-94ee0d10001b" xmlns:ns3="0398c10a-864c-48b0-9f6a-3a7d3b01c552" targetNamespace="http://schemas.microsoft.com/office/2006/metadata/properties" ma:root="true" ma:fieldsID="e641564f4927539508a1dcc7f0e564b6" ns2:_="" ns3:_="">
    <xsd:import namespace="17d4724d-1992-4ac7-9332-94ee0d10001b"/>
    <xsd:import namespace="0398c10a-864c-48b0-9f6a-3a7d3b01c55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724d-1992-4ac7-9332-94ee0d1000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8c10a-864c-48b0-9f6a-3a7d3b01c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870C3F-E766-4704-9663-DE68D23E7AF8}">
  <ds:schemaRefs>
    <ds:schemaRef ds:uri="http://schemas.openxmlformats.org/package/2006/metadata/core-properties"/>
    <ds:schemaRef ds:uri="http://schemas.microsoft.com/office/2006/metadata/properties"/>
    <ds:schemaRef ds:uri="17d4724d-1992-4ac7-9332-94ee0d10001b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398c10a-864c-48b0-9f6a-3a7d3b01c55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67CF30-8E30-4ACF-B0A5-C640EF3C4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4724d-1992-4ac7-9332-94ee0d10001b"/>
    <ds:schemaRef ds:uri="0398c10a-864c-48b0-9f6a-3a7d3b01c5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09F61D-96CB-4F3A-9BD2-9B6DEDFB82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15713</TotalTime>
  <Words>978</Words>
  <Application>Microsoft Macintosh PowerPoint</Application>
  <PresentationFormat>Custom</PresentationFormat>
  <Paragraphs>256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Golos Text</vt:lpstr>
      <vt:lpstr>Calibri</vt:lpstr>
      <vt:lpstr>Montserrat SemiBold</vt:lpstr>
      <vt:lpstr>Montserrat ExtraBold</vt:lpstr>
      <vt:lpstr>Calibri Light</vt:lpstr>
      <vt:lpstr>Montserrat Regular</vt:lpstr>
      <vt:lpstr>Arial</vt:lpstr>
      <vt:lpstr>Montserrat</vt:lpstr>
      <vt:lpstr>Montserrat Bold</vt:lpstr>
      <vt:lpstr>Office Theme</vt:lpstr>
      <vt:lpstr>1_Office Theme</vt:lpstr>
      <vt:lpstr>Analysing Quantitative Data</vt:lpstr>
      <vt:lpstr>CONTENTS</vt:lpstr>
      <vt:lpstr>WHAT IS QUANTITATIVE DATA?</vt:lpstr>
      <vt:lpstr>What is quantitative data?</vt:lpstr>
      <vt:lpstr>HOW DO I ANALYSE QUANTITATIVE DATA?</vt:lpstr>
      <vt:lpstr>How do I analyse quantitative data?</vt:lpstr>
      <vt:lpstr>Step One: Clean your data</vt:lpstr>
      <vt:lpstr>Step Two: Crunch the numbers</vt:lpstr>
      <vt:lpstr>Step Three: Analyse your data</vt:lpstr>
      <vt:lpstr>Step Four: Present your findings</vt:lpstr>
      <vt:lpstr>EXAMPLES OF QUANTITATIVE DATA ANALYSIS</vt:lpstr>
      <vt:lpstr>Example One</vt:lpstr>
      <vt:lpstr>Example One</vt:lpstr>
      <vt:lpstr>Example One</vt:lpstr>
      <vt:lpstr>Example Two</vt:lpstr>
      <vt:lpstr>Example Two</vt:lpstr>
      <vt:lpstr>TOP TIPS FOR QUANTITATIVE DATA ANALYSIS</vt:lpstr>
      <vt:lpstr>Top Tips</vt:lpstr>
      <vt:lpstr>THANK YOU</vt:lpstr>
      <vt:lpstr>The National Foundation for Youth Music  Studio LG01, The Print Rooms 164-180 Union Street, London, SE1 0LH  Registered charity number: 1075032  Limited company number: 03750674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Music</dc:title>
  <dc:creator>Youth Music</dc:creator>
  <cp:lastModifiedBy>Remi</cp:lastModifiedBy>
  <cp:revision>120</cp:revision>
  <cp:lastPrinted>2017-10-10T13:10:24Z</cp:lastPrinted>
  <dcterms:created xsi:type="dcterms:W3CDTF">2021-01-04T10:20:16Z</dcterms:created>
  <dcterms:modified xsi:type="dcterms:W3CDTF">2025-06-04T08:47:02Z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0x010100330134A1AEDCAA45B62B2B9CEC6A151A</vt:lpwstr>
  </property>
</Properties>
</file>