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21" r:id="rId4"/>
    <p:sldMasterId id="2147483794" r:id="rId5"/>
  </p:sldMasterIdLst>
  <p:notesMasterIdLst>
    <p:notesMasterId r:id="rId30"/>
  </p:notesMasterIdLst>
  <p:handoutMasterIdLst>
    <p:handoutMasterId r:id="rId31"/>
  </p:handoutMasterIdLst>
  <p:sldIdLst>
    <p:sldId id="1156" r:id="rId6"/>
    <p:sldId id="257" r:id="rId7"/>
    <p:sldId id="1155" r:id="rId8"/>
    <p:sldId id="767" r:id="rId9"/>
    <p:sldId id="1180" r:id="rId10"/>
    <p:sldId id="1169" r:id="rId11"/>
    <p:sldId id="1157" r:id="rId12"/>
    <p:sldId id="1159" r:id="rId13"/>
    <p:sldId id="1160" r:id="rId14"/>
    <p:sldId id="1165" r:id="rId15"/>
    <p:sldId id="1166" r:id="rId16"/>
    <p:sldId id="1167" r:id="rId17"/>
    <p:sldId id="1168" r:id="rId18"/>
    <p:sldId id="1170" r:id="rId19"/>
    <p:sldId id="1164" r:id="rId20"/>
    <p:sldId id="1171" r:id="rId21"/>
    <p:sldId id="1175" r:id="rId22"/>
    <p:sldId id="1172" r:id="rId23"/>
    <p:sldId id="1173" r:id="rId24"/>
    <p:sldId id="1176" r:id="rId25"/>
    <p:sldId id="1181" r:id="rId26"/>
    <p:sldId id="1179" r:id="rId27"/>
    <p:sldId id="1152" r:id="rId28"/>
    <p:sldId id="1154" r:id="rId29"/>
  </p:sldIdLst>
  <p:sldSz cx="13442950" cy="7561263"/>
  <p:notesSz cx="6865938" cy="9996488"/>
  <p:embeddedFontLst>
    <p:embeddedFont>
      <p:font typeface="Golos Text" panose="020B0503020202020204" pitchFamily="34" charset="0"/>
      <p:regular r:id="rId32"/>
      <p:bold r:id="rId33"/>
    </p:embeddedFont>
    <p:embeddedFont>
      <p:font typeface="Montserrat" pitchFamily="2" charset="77"/>
      <p:regular r:id="rId34"/>
      <p:bold r:id="rId35"/>
      <p:italic r:id="rId36"/>
      <p:boldItalic r:id="rId37"/>
    </p:embeddedFont>
    <p:embeddedFont>
      <p:font typeface="Montserrat Bold" pitchFamily="2" charset="77"/>
      <p:bold r:id="rId38"/>
      <p:italic r:id="rId39"/>
    </p:embeddedFont>
    <p:embeddedFont>
      <p:font typeface="Montserrat ExtraBold" pitchFamily="2" charset="77"/>
      <p:bold r:id="rId40"/>
      <p:boldItalic r:id="rId41"/>
    </p:embeddedFont>
    <p:embeddedFont>
      <p:font typeface="Montserrat Regular" pitchFamily="2" charset="77"/>
      <p:regular r:id="rId42"/>
      <p:bold r:id="rId43"/>
    </p:embeddedFont>
    <p:embeddedFont>
      <p:font typeface="Montserrat SemiBold" pitchFamily="2" charset="77"/>
      <p:regular r:id="rId44"/>
      <p:bold r:id="rId45"/>
      <p:italic r:id="rId46"/>
      <p:boldItalic r:id="rId47"/>
    </p:embeddedFont>
  </p:embeddedFontLst>
  <p:defaultTextStyle>
    <a:defPPr>
      <a:defRPr lang="en-US"/>
    </a:defPPr>
    <a:lvl1pPr marL="0" algn="l" defTabSz="1042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6" algn="l" defTabSz="1042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2" algn="l" defTabSz="1042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08" algn="l" defTabSz="1042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4" algn="l" defTabSz="1042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79" algn="l" defTabSz="1042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16" algn="l" defTabSz="1042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2" algn="l" defTabSz="1042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87" algn="l" defTabSz="1042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orgie Howlett" initials="GH" lastIdx="6" clrIdx="0">
    <p:extLst>
      <p:ext uri="{19B8F6BF-5375-455C-9EA6-DF929625EA0E}">
        <p15:presenceInfo xmlns:p15="http://schemas.microsoft.com/office/powerpoint/2012/main" userId="Georgie Howlett" providerId="None"/>
      </p:ext>
    </p:extLst>
  </p:cmAuthor>
  <p:cmAuthor id="2" name="Chloe Roberts" initials="CR" lastIdx="13" clrIdx="1">
    <p:extLst>
      <p:ext uri="{19B8F6BF-5375-455C-9EA6-DF929625EA0E}">
        <p15:presenceInfo xmlns:p15="http://schemas.microsoft.com/office/powerpoint/2012/main" userId="S::chloe@standagency.com::bf50607f-00e7-4d14-ba4f-7f214a5424c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C9E8"/>
    <a:srgbClr val="282828"/>
    <a:srgbClr val="E3F700"/>
    <a:srgbClr val="FF4F2D"/>
    <a:srgbClr val="623BCB"/>
    <a:srgbClr val="D9D9D9"/>
    <a:srgbClr val="585E64"/>
    <a:srgbClr val="243949"/>
    <a:srgbClr val="F9B21E"/>
    <a:srgbClr val="5463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85" autoAdjust="0"/>
    <p:restoredTop sz="94537" autoAdjust="0"/>
  </p:normalViewPr>
  <p:slideViewPr>
    <p:cSldViewPr snapToGrid="0">
      <p:cViewPr varScale="1">
        <p:scale>
          <a:sx n="97" d="100"/>
          <a:sy n="97" d="100"/>
        </p:scale>
        <p:origin x="600" y="2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8.fntdata"/><Relationship Id="rId21" Type="http://schemas.openxmlformats.org/officeDocument/2006/relationships/slide" Target="slides/slide16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font" Target="fonts/font5.fntdata"/><Relationship Id="rId49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4" Type="http://schemas.openxmlformats.org/officeDocument/2006/relationships/font" Target="fonts/font13.fntdata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commentAuthors" Target="commentAuthors.xml"/><Relationship Id="rId8" Type="http://schemas.openxmlformats.org/officeDocument/2006/relationships/slide" Target="slides/slide3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0" Type="http://schemas.openxmlformats.org/officeDocument/2006/relationships/slide" Target="slides/slide15.xml"/><Relationship Id="rId41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5445" cy="499282"/>
          </a:xfrm>
          <a:prstGeom prst="rect">
            <a:avLst/>
          </a:prstGeom>
        </p:spPr>
        <p:txBody>
          <a:bodyPr vert="horz" lIns="88953" tIns="44477" rIns="88953" bIns="444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8960" y="0"/>
            <a:ext cx="2975445" cy="499282"/>
          </a:xfrm>
          <a:prstGeom prst="rect">
            <a:avLst/>
          </a:prstGeom>
        </p:spPr>
        <p:txBody>
          <a:bodyPr vert="horz" lIns="88953" tIns="44477" rIns="88953" bIns="44477" rtlCol="0"/>
          <a:lstStyle>
            <a:lvl1pPr algn="r">
              <a:defRPr sz="1200"/>
            </a:lvl1pPr>
          </a:lstStyle>
          <a:p>
            <a:fld id="{5EB384D4-2E53-E247-B2BE-B9A7A9F27EF1}" type="datetimeFigureOut">
              <a:rPr lang="en-US" smtClean="0"/>
              <a:t>6/4/25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95656"/>
            <a:ext cx="2975445" cy="499282"/>
          </a:xfrm>
          <a:prstGeom prst="rect">
            <a:avLst/>
          </a:prstGeom>
        </p:spPr>
        <p:txBody>
          <a:bodyPr vert="horz" lIns="88953" tIns="44477" rIns="88953" bIns="444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8960" y="9495656"/>
            <a:ext cx="2975445" cy="499282"/>
          </a:xfrm>
          <a:prstGeom prst="rect">
            <a:avLst/>
          </a:prstGeom>
        </p:spPr>
        <p:txBody>
          <a:bodyPr vert="horz" lIns="88953" tIns="44477" rIns="88953" bIns="44477" rtlCol="0" anchor="b"/>
          <a:lstStyle>
            <a:lvl1pPr algn="r">
              <a:defRPr sz="1200"/>
            </a:lvl1pPr>
          </a:lstStyle>
          <a:p>
            <a:fld id="{7AE476FB-E74B-024D-A9FE-B988F0AA8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5927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5240" cy="499825"/>
          </a:xfrm>
          <a:prstGeom prst="rect">
            <a:avLst/>
          </a:prstGeom>
        </p:spPr>
        <p:txBody>
          <a:bodyPr vert="horz" lIns="96355" tIns="48178" rIns="96355" bIns="4817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9110" y="1"/>
            <a:ext cx="2975240" cy="499825"/>
          </a:xfrm>
          <a:prstGeom prst="rect">
            <a:avLst/>
          </a:prstGeom>
        </p:spPr>
        <p:txBody>
          <a:bodyPr vert="horz" lIns="96355" tIns="48178" rIns="96355" bIns="48178" rtlCol="0"/>
          <a:lstStyle>
            <a:lvl1pPr algn="r">
              <a:defRPr sz="1300"/>
            </a:lvl1pPr>
          </a:lstStyle>
          <a:p>
            <a:fld id="{B3D0E235-2D17-4365-B03C-368C2C4B2B2F}" type="datetimeFigureOut">
              <a:rPr lang="en-GB" smtClean="0"/>
              <a:t>04/06/2025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013" y="749300"/>
            <a:ext cx="6665912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5" tIns="48178" rIns="96355" bIns="4817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595" y="4748332"/>
            <a:ext cx="5492750" cy="4498420"/>
          </a:xfrm>
          <a:prstGeom prst="rect">
            <a:avLst/>
          </a:prstGeom>
        </p:spPr>
        <p:txBody>
          <a:bodyPr vert="horz" lIns="96355" tIns="48178" rIns="96355" bIns="4817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4929"/>
            <a:ext cx="2975240" cy="499825"/>
          </a:xfrm>
          <a:prstGeom prst="rect">
            <a:avLst/>
          </a:prstGeom>
        </p:spPr>
        <p:txBody>
          <a:bodyPr vert="horz" lIns="96355" tIns="48178" rIns="96355" bIns="4817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9110" y="9494929"/>
            <a:ext cx="2975240" cy="499825"/>
          </a:xfrm>
          <a:prstGeom prst="rect">
            <a:avLst/>
          </a:prstGeom>
        </p:spPr>
        <p:txBody>
          <a:bodyPr vert="horz" lIns="96355" tIns="48178" rIns="96355" bIns="48178" rtlCol="0" anchor="b"/>
          <a:lstStyle>
            <a:lvl1pPr algn="r">
              <a:defRPr sz="1300"/>
            </a:lvl1pPr>
          </a:lstStyle>
          <a:p>
            <a:fld id="{19405186-0F26-4022-859B-364BA319D7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268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0428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6" algn="l" defTabSz="10428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2" algn="l" defTabSz="10428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08" algn="l" defTabSz="10428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4" algn="l" defTabSz="10428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79" algn="l" defTabSz="10428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16" algn="l" defTabSz="10428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2" algn="l" defTabSz="10428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87" algn="l" defTabSz="10428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405186-0F26-4022-859B-364BA319D75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54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7437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405186-0F26-4022-859B-364BA319D75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881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72148" y="1692533"/>
            <a:ext cx="5939637" cy="70537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51"/>
              </a:spcBef>
              <a:buSzTx/>
              <a:buFontTx/>
              <a:buNone/>
              <a:defRPr sz="2646" b="1"/>
            </a:lvl1pPr>
            <a:lvl2pPr marL="0" indent="0">
              <a:spcBef>
                <a:spcPts val="551"/>
              </a:spcBef>
              <a:buSzTx/>
              <a:buFontTx/>
              <a:buNone/>
              <a:defRPr sz="2646" b="1"/>
            </a:lvl2pPr>
            <a:lvl3pPr marL="0" indent="0">
              <a:spcBef>
                <a:spcPts val="551"/>
              </a:spcBef>
              <a:buSzTx/>
              <a:buFontTx/>
              <a:buNone/>
              <a:defRPr sz="2646" b="1"/>
            </a:lvl3pPr>
            <a:lvl4pPr marL="0" indent="0">
              <a:spcBef>
                <a:spcPts val="551"/>
              </a:spcBef>
              <a:buSzTx/>
              <a:buFontTx/>
              <a:buNone/>
              <a:defRPr sz="2646" b="1"/>
            </a:lvl4pPr>
            <a:lvl5pPr marL="0" indent="0">
              <a:spcBef>
                <a:spcPts val="551"/>
              </a:spcBef>
              <a:buSzTx/>
              <a:buFontTx/>
              <a:buNone/>
              <a:defRPr sz="2646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828837" y="1692532"/>
            <a:ext cx="5941974" cy="705372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2642406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standfirst style)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6721475" y="180000"/>
            <a:ext cx="6494312" cy="720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</a:pPr>
            <a:endParaRPr lang="en-GB" sz="1800" b="1" cap="all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7952" y="1021138"/>
            <a:ext cx="5095886" cy="57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952" y="1908176"/>
            <a:ext cx="5095886" cy="4752975"/>
          </a:xfrm>
        </p:spPr>
        <p:txBody>
          <a:bodyPr/>
          <a:lstStyle>
            <a:lvl1pPr>
              <a:lnSpc>
                <a:spcPct val="111000"/>
              </a:lnSpc>
              <a:spcBef>
                <a:spcPts val="1400"/>
              </a:spcBef>
              <a:defRPr sz="18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99113" y="1908176"/>
            <a:ext cx="5095886" cy="4752975"/>
          </a:xfrm>
        </p:spPr>
        <p:txBody>
          <a:bodyPr/>
          <a:lstStyle>
            <a:lvl1pPr>
              <a:lnSpc>
                <a:spcPct val="111000"/>
              </a:lnSpc>
              <a:spcBef>
                <a:spcPts val="1400"/>
              </a:spcBef>
              <a:defRPr sz="1800" b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24203" y="7008172"/>
            <a:ext cx="3024664" cy="402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47953" y="6979163"/>
            <a:ext cx="5773523" cy="90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6656-0D29-416F-B065-37EBBB7F5F62}" type="slidenum">
              <a:rPr lang="en-GB" smtClean="0"/>
              <a:t>‹#›</a:t>
            </a:fld>
            <a:endParaRPr lang="en-GB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2828" y="422476"/>
            <a:ext cx="5953136" cy="14400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700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Page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671773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wide standfir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952" y="3313113"/>
            <a:ext cx="5548451" cy="33480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6548" y="3313113"/>
            <a:ext cx="5548451" cy="33480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24203" y="7008172"/>
            <a:ext cx="3024664" cy="402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47953" y="6979163"/>
            <a:ext cx="5773523" cy="90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6656-0D29-416F-B065-37EBBB7F5F6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947951" y="1908174"/>
            <a:ext cx="9775411" cy="756000"/>
          </a:xfrm>
        </p:spPr>
        <p:txBody>
          <a:bodyPr/>
          <a:lstStyle>
            <a:lvl1pPr>
              <a:lnSpc>
                <a:spcPct val="111000"/>
              </a:lnSpc>
              <a:spcBef>
                <a:spcPts val="0"/>
              </a:spcBef>
              <a:defRPr sz="1800" b="0" baseline="0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standfirst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42828" y="422476"/>
            <a:ext cx="5953136" cy="14400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700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Page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426321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952" y="2381250"/>
            <a:ext cx="3548112" cy="4279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7420" y="2381250"/>
            <a:ext cx="3548112" cy="4279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24203" y="7008172"/>
            <a:ext cx="3024664" cy="402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47953" y="6979163"/>
            <a:ext cx="5773523" cy="90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6656-0D29-416F-B065-37EBBB7F5F6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8946888" y="2381250"/>
            <a:ext cx="3548112" cy="4279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42828" y="422476"/>
            <a:ext cx="5953136" cy="14400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700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Page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751775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952" y="2381250"/>
            <a:ext cx="2547943" cy="4279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47653" y="2381250"/>
            <a:ext cx="2547943" cy="4279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24203" y="7008172"/>
            <a:ext cx="3024664" cy="402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47953" y="6979163"/>
            <a:ext cx="5773523" cy="90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6656-0D29-416F-B065-37EBBB7F5F6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6947354" y="2381250"/>
            <a:ext cx="2547943" cy="4279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9947056" y="2381250"/>
            <a:ext cx="2547943" cy="4279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42828" y="422476"/>
            <a:ext cx="5953136" cy="14400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700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Page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360862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(revers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952" y="2381250"/>
            <a:ext cx="2547943" cy="42799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47653" y="2381250"/>
            <a:ext cx="2547943" cy="42799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24203" y="7008172"/>
            <a:ext cx="3024664" cy="402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47953" y="6979163"/>
            <a:ext cx="5773523" cy="90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6656-0D29-416F-B065-37EBBB7F5F6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6947354" y="2381250"/>
            <a:ext cx="2547943" cy="42799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9947056" y="2381250"/>
            <a:ext cx="2547943" cy="42799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42828" y="422476"/>
            <a:ext cx="5953136" cy="14400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7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Page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210058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tandfi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24203" y="7008172"/>
            <a:ext cx="3024664" cy="402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47953" y="6979163"/>
            <a:ext cx="5773523" cy="90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3C605-4074-4B94-A3C0-72E8290266C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2828" y="422476"/>
            <a:ext cx="5953136" cy="14400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700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Page Title</a:t>
            </a:r>
            <a:endParaRPr lang="en-GB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947951" y="1908174"/>
            <a:ext cx="9775411" cy="756000"/>
          </a:xfrm>
        </p:spPr>
        <p:txBody>
          <a:bodyPr/>
          <a:lstStyle>
            <a:lvl1pPr>
              <a:lnSpc>
                <a:spcPct val="111000"/>
              </a:lnSpc>
              <a:spcBef>
                <a:spcPts val="0"/>
              </a:spcBef>
              <a:defRPr sz="1800" b="0" baseline="0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standfirst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0084499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lay Narrative (teal overlay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27508" y="180000"/>
            <a:ext cx="12988625" cy="7200000"/>
          </a:xfrm>
          <a:prstGeom prst="rect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</a:pPr>
            <a:endParaRPr lang="en-GB" sz="1800" b="1" cap="all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898338" y="2430420"/>
            <a:ext cx="9646274" cy="2700425"/>
          </a:xfrm>
          <a:noFill/>
        </p:spPr>
        <p:txBody>
          <a:bodyPr wrap="square" tIns="648000" bIns="828000" anchor="ctr" anchorCtr="0">
            <a:spAutoFit/>
          </a:bodyPr>
          <a:lstStyle>
            <a:lvl1pPr marL="0" indent="0" algn="ctr">
              <a:lnSpc>
                <a:spcPct val="111000"/>
              </a:lnSpc>
              <a:spcBef>
                <a:spcPts val="2000"/>
              </a:spcBef>
              <a:buNone/>
              <a:defRPr sz="3000" b="0" cap="none" spc="0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600"/>
              </a:spcBef>
              <a:spcAft>
                <a:spcPts val="0"/>
              </a:spcAft>
              <a:buNone/>
              <a:defRPr sz="1000" b="1" cap="all" spc="150" baseline="0">
                <a:solidFill>
                  <a:schemeClr val="tx2"/>
                </a:solidFill>
              </a:defRPr>
            </a:lvl2pPr>
            <a:lvl3pPr marL="0" indent="0" algn="ctr">
              <a:spcBef>
                <a:spcPts val="1500"/>
              </a:spcBef>
              <a:buNone/>
              <a:defRPr sz="1300">
                <a:solidFill>
                  <a:schemeClr val="bg1"/>
                </a:solidFill>
                <a:latin typeface="+mj-lt"/>
              </a:defRPr>
            </a:lvl3pPr>
            <a:lvl4pPr marL="1203030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4pPr>
            <a:lvl5pPr marL="1604040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5pPr>
            <a:lvl6pPr marL="200505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6pPr>
            <a:lvl7pPr marL="240606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7pPr>
            <a:lvl8pPr marL="280707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8pPr>
            <a:lvl9pPr marL="320808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Level 1 (section title)</a:t>
            </a:r>
          </a:p>
          <a:p>
            <a:pPr lvl="1"/>
            <a:r>
              <a:rPr lang="en-US"/>
              <a:t>Level 2 (section number)</a:t>
            </a:r>
          </a:p>
          <a:p>
            <a:pPr lvl="2"/>
            <a:r>
              <a:rPr lang="en-US"/>
              <a:t>Level 3 (section description/subtitle</a:t>
            </a:r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>
          <a:xfrm>
            <a:off x="924203" y="7008172"/>
            <a:ext cx="3024664" cy="402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>
          <a:xfrm>
            <a:off x="947953" y="6979163"/>
            <a:ext cx="5773523" cy="90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B7863-DFF3-4F39-83A2-3C62F44E157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5" name="TextBox 24"/>
          <p:cNvSpPr txBox="1"/>
          <p:nvPr userDrawn="1"/>
        </p:nvSpPr>
        <p:spPr>
          <a:xfrm>
            <a:off x="1924283" y="-173505"/>
            <a:ext cx="9594385" cy="173505"/>
          </a:xfrm>
          <a:prstGeom prst="rect">
            <a:avLst/>
          </a:prstGeom>
          <a:noFill/>
        </p:spPr>
        <p:txBody>
          <a:bodyPr wrap="square" lIns="0" tIns="0" rIns="0" bIns="36000" rtlCol="0" anchor="b" anchorCtr="0">
            <a:spAutoFit/>
          </a:bodyPr>
          <a:lstStyle/>
          <a:p>
            <a:pPr algn="ctr">
              <a:lnSpc>
                <a:spcPct val="121000"/>
              </a:lnSpc>
              <a:spcBef>
                <a:spcPts val="850"/>
              </a:spcBef>
            </a:pPr>
            <a:r>
              <a:rPr lang="en-GB" sz="800" spc="20"/>
              <a:t>Change slide background to add/replace picture. For best effect, use greyscale, high-contract imagery,</a:t>
            </a:r>
            <a:r>
              <a:rPr lang="en-GB" sz="800" spc="20" baseline="0"/>
              <a:t> in A4 size.</a:t>
            </a:r>
            <a:endParaRPr lang="en-GB" sz="800" spc="20"/>
          </a:p>
        </p:txBody>
      </p:sp>
      <p:grpSp>
        <p:nvGrpSpPr>
          <p:cNvPr id="10" name="Group 18"/>
          <p:cNvGrpSpPr>
            <a:grpSpLocks noChangeAspect="1"/>
          </p:cNvGrpSpPr>
          <p:nvPr userDrawn="1"/>
        </p:nvGrpSpPr>
        <p:grpSpPr bwMode="auto">
          <a:xfrm>
            <a:off x="11306568" y="7015606"/>
            <a:ext cx="1593030" cy="130972"/>
            <a:chOff x="1878" y="-394"/>
            <a:chExt cx="1490" cy="154"/>
          </a:xfrm>
          <a:solidFill>
            <a:schemeClr val="tx2"/>
          </a:solidFill>
        </p:grpSpPr>
        <p:sp>
          <p:nvSpPr>
            <p:cNvPr id="11" name="Freeform 19"/>
            <p:cNvSpPr>
              <a:spLocks/>
            </p:cNvSpPr>
            <p:nvPr userDrawn="1"/>
          </p:nvSpPr>
          <p:spPr bwMode="auto">
            <a:xfrm>
              <a:off x="1878" y="-394"/>
              <a:ext cx="114" cy="154"/>
            </a:xfrm>
            <a:custGeom>
              <a:avLst/>
              <a:gdLst>
                <a:gd name="T0" fmla="*/ 12 w 48"/>
                <a:gd name="T1" fmla="*/ 44 h 62"/>
                <a:gd name="T2" fmla="*/ 24 w 48"/>
                <a:gd name="T3" fmla="*/ 51 h 62"/>
                <a:gd name="T4" fmla="*/ 35 w 48"/>
                <a:gd name="T5" fmla="*/ 44 h 62"/>
                <a:gd name="T6" fmla="*/ 22 w 48"/>
                <a:gd name="T7" fmla="*/ 36 h 62"/>
                <a:gd name="T8" fmla="*/ 0 w 48"/>
                <a:gd name="T9" fmla="*/ 19 h 62"/>
                <a:gd name="T10" fmla="*/ 23 w 48"/>
                <a:gd name="T11" fmla="*/ 0 h 62"/>
                <a:gd name="T12" fmla="*/ 46 w 48"/>
                <a:gd name="T13" fmla="*/ 18 h 62"/>
                <a:gd name="T14" fmla="*/ 34 w 48"/>
                <a:gd name="T15" fmla="*/ 18 h 62"/>
                <a:gd name="T16" fmla="*/ 23 w 48"/>
                <a:gd name="T17" fmla="*/ 11 h 62"/>
                <a:gd name="T18" fmla="*/ 13 w 48"/>
                <a:gd name="T19" fmla="*/ 19 h 62"/>
                <a:gd name="T20" fmla="*/ 24 w 48"/>
                <a:gd name="T21" fmla="*/ 26 h 62"/>
                <a:gd name="T22" fmla="*/ 48 w 48"/>
                <a:gd name="T23" fmla="*/ 44 h 62"/>
                <a:gd name="T24" fmla="*/ 24 w 48"/>
                <a:gd name="T25" fmla="*/ 62 h 62"/>
                <a:gd name="T26" fmla="*/ 0 w 48"/>
                <a:gd name="T27" fmla="*/ 44 h 62"/>
                <a:gd name="T28" fmla="*/ 12 w 48"/>
                <a:gd name="T29" fmla="*/ 4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62">
                  <a:moveTo>
                    <a:pt x="12" y="44"/>
                  </a:moveTo>
                  <a:cubicBezTo>
                    <a:pt x="12" y="49"/>
                    <a:pt x="18" y="51"/>
                    <a:pt x="24" y="51"/>
                  </a:cubicBezTo>
                  <a:cubicBezTo>
                    <a:pt x="29" y="51"/>
                    <a:pt x="35" y="50"/>
                    <a:pt x="35" y="44"/>
                  </a:cubicBezTo>
                  <a:cubicBezTo>
                    <a:pt x="35" y="37"/>
                    <a:pt x="28" y="36"/>
                    <a:pt x="22" y="36"/>
                  </a:cubicBezTo>
                  <a:cubicBezTo>
                    <a:pt x="11" y="35"/>
                    <a:pt x="0" y="31"/>
                    <a:pt x="0" y="19"/>
                  </a:cubicBezTo>
                  <a:cubicBezTo>
                    <a:pt x="0" y="6"/>
                    <a:pt x="11" y="0"/>
                    <a:pt x="23" y="0"/>
                  </a:cubicBezTo>
                  <a:cubicBezTo>
                    <a:pt x="34" y="0"/>
                    <a:pt x="46" y="5"/>
                    <a:pt x="46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3" y="14"/>
                    <a:pt x="28" y="11"/>
                    <a:pt x="23" y="11"/>
                  </a:cubicBezTo>
                  <a:cubicBezTo>
                    <a:pt x="18" y="11"/>
                    <a:pt x="13" y="14"/>
                    <a:pt x="13" y="19"/>
                  </a:cubicBezTo>
                  <a:cubicBezTo>
                    <a:pt x="13" y="24"/>
                    <a:pt x="18" y="25"/>
                    <a:pt x="24" y="26"/>
                  </a:cubicBezTo>
                  <a:cubicBezTo>
                    <a:pt x="37" y="27"/>
                    <a:pt x="48" y="30"/>
                    <a:pt x="48" y="44"/>
                  </a:cubicBezTo>
                  <a:cubicBezTo>
                    <a:pt x="48" y="58"/>
                    <a:pt x="36" y="62"/>
                    <a:pt x="24" y="62"/>
                  </a:cubicBezTo>
                  <a:cubicBezTo>
                    <a:pt x="12" y="62"/>
                    <a:pt x="0" y="57"/>
                    <a:pt x="0" y="44"/>
                  </a:cubicBezTo>
                  <a:lnTo>
                    <a:pt x="12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00">
                <a:solidFill>
                  <a:schemeClr val="tx2"/>
                </a:solidFill>
              </a:endParaRPr>
            </a:p>
          </p:txBody>
        </p:sp>
        <p:sp>
          <p:nvSpPr>
            <p:cNvPr id="12" name="Freeform 20"/>
            <p:cNvSpPr>
              <a:spLocks/>
            </p:cNvSpPr>
            <p:nvPr userDrawn="1"/>
          </p:nvSpPr>
          <p:spPr bwMode="auto">
            <a:xfrm>
              <a:off x="2001" y="-389"/>
              <a:ext cx="104" cy="147"/>
            </a:xfrm>
            <a:custGeom>
              <a:avLst/>
              <a:gdLst>
                <a:gd name="T0" fmla="*/ 0 w 104"/>
                <a:gd name="T1" fmla="*/ 0 h 147"/>
                <a:gd name="T2" fmla="*/ 0 w 104"/>
                <a:gd name="T3" fmla="*/ 28 h 147"/>
                <a:gd name="T4" fmla="*/ 38 w 104"/>
                <a:gd name="T5" fmla="*/ 28 h 147"/>
                <a:gd name="T6" fmla="*/ 38 w 104"/>
                <a:gd name="T7" fmla="*/ 147 h 147"/>
                <a:gd name="T8" fmla="*/ 66 w 104"/>
                <a:gd name="T9" fmla="*/ 147 h 147"/>
                <a:gd name="T10" fmla="*/ 66 w 104"/>
                <a:gd name="T11" fmla="*/ 28 h 147"/>
                <a:gd name="T12" fmla="*/ 104 w 104"/>
                <a:gd name="T13" fmla="*/ 28 h 147"/>
                <a:gd name="T14" fmla="*/ 104 w 104"/>
                <a:gd name="T15" fmla="*/ 0 h 147"/>
                <a:gd name="T16" fmla="*/ 0 w 104"/>
                <a:gd name="T17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47">
                  <a:moveTo>
                    <a:pt x="0" y="0"/>
                  </a:moveTo>
                  <a:lnTo>
                    <a:pt x="0" y="28"/>
                  </a:lnTo>
                  <a:lnTo>
                    <a:pt x="38" y="28"/>
                  </a:lnTo>
                  <a:lnTo>
                    <a:pt x="38" y="147"/>
                  </a:lnTo>
                  <a:lnTo>
                    <a:pt x="66" y="147"/>
                  </a:lnTo>
                  <a:lnTo>
                    <a:pt x="66" y="28"/>
                  </a:lnTo>
                  <a:lnTo>
                    <a:pt x="104" y="28"/>
                  </a:lnTo>
                  <a:lnTo>
                    <a:pt x="10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00">
                <a:solidFill>
                  <a:schemeClr val="tx2"/>
                </a:solidFill>
              </a:endParaRPr>
            </a:p>
          </p:txBody>
        </p:sp>
        <p:sp>
          <p:nvSpPr>
            <p:cNvPr id="13" name="Freeform 21"/>
            <p:cNvSpPr>
              <a:spLocks/>
            </p:cNvSpPr>
            <p:nvPr userDrawn="1"/>
          </p:nvSpPr>
          <p:spPr bwMode="auto">
            <a:xfrm>
              <a:off x="2257" y="-391"/>
              <a:ext cx="119" cy="149"/>
            </a:xfrm>
            <a:custGeom>
              <a:avLst/>
              <a:gdLst>
                <a:gd name="T0" fmla="*/ 0 w 119"/>
                <a:gd name="T1" fmla="*/ 0 h 149"/>
                <a:gd name="T2" fmla="*/ 0 w 119"/>
                <a:gd name="T3" fmla="*/ 149 h 149"/>
                <a:gd name="T4" fmla="*/ 29 w 119"/>
                <a:gd name="T5" fmla="*/ 149 h 149"/>
                <a:gd name="T6" fmla="*/ 29 w 119"/>
                <a:gd name="T7" fmla="*/ 64 h 149"/>
                <a:gd name="T8" fmla="*/ 110 w 119"/>
                <a:gd name="T9" fmla="*/ 149 h 149"/>
                <a:gd name="T10" fmla="*/ 119 w 119"/>
                <a:gd name="T11" fmla="*/ 149 h 149"/>
                <a:gd name="T12" fmla="*/ 119 w 119"/>
                <a:gd name="T13" fmla="*/ 2 h 149"/>
                <a:gd name="T14" fmla="*/ 88 w 119"/>
                <a:gd name="T15" fmla="*/ 2 h 149"/>
                <a:gd name="T16" fmla="*/ 88 w 119"/>
                <a:gd name="T17" fmla="*/ 84 h 149"/>
                <a:gd name="T18" fmla="*/ 10 w 119"/>
                <a:gd name="T19" fmla="*/ 0 h 149"/>
                <a:gd name="T20" fmla="*/ 0 w 119"/>
                <a:gd name="T2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9" h="149">
                  <a:moveTo>
                    <a:pt x="0" y="0"/>
                  </a:moveTo>
                  <a:lnTo>
                    <a:pt x="0" y="149"/>
                  </a:lnTo>
                  <a:lnTo>
                    <a:pt x="29" y="149"/>
                  </a:lnTo>
                  <a:lnTo>
                    <a:pt x="29" y="64"/>
                  </a:lnTo>
                  <a:lnTo>
                    <a:pt x="110" y="149"/>
                  </a:lnTo>
                  <a:lnTo>
                    <a:pt x="119" y="149"/>
                  </a:lnTo>
                  <a:lnTo>
                    <a:pt x="119" y="2"/>
                  </a:lnTo>
                  <a:lnTo>
                    <a:pt x="88" y="2"/>
                  </a:lnTo>
                  <a:lnTo>
                    <a:pt x="88" y="84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00">
                <a:solidFill>
                  <a:schemeClr val="tx2"/>
                </a:solidFill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 userDrawn="1"/>
          </p:nvSpPr>
          <p:spPr bwMode="auto">
            <a:xfrm>
              <a:off x="2409" y="-389"/>
              <a:ext cx="121" cy="147"/>
            </a:xfrm>
            <a:custGeom>
              <a:avLst/>
              <a:gdLst>
                <a:gd name="T0" fmla="*/ 22 w 51"/>
                <a:gd name="T1" fmla="*/ 48 h 59"/>
                <a:gd name="T2" fmla="*/ 38 w 51"/>
                <a:gd name="T3" fmla="*/ 29 h 59"/>
                <a:gd name="T4" fmla="*/ 22 w 51"/>
                <a:gd name="T5" fmla="*/ 11 h 59"/>
                <a:gd name="T6" fmla="*/ 12 w 51"/>
                <a:gd name="T7" fmla="*/ 11 h 59"/>
                <a:gd name="T8" fmla="*/ 12 w 51"/>
                <a:gd name="T9" fmla="*/ 48 h 59"/>
                <a:gd name="T10" fmla="*/ 22 w 51"/>
                <a:gd name="T11" fmla="*/ 48 h 59"/>
                <a:gd name="T12" fmla="*/ 22 w 51"/>
                <a:gd name="T13" fmla="*/ 0 h 59"/>
                <a:gd name="T14" fmla="*/ 51 w 51"/>
                <a:gd name="T15" fmla="*/ 29 h 59"/>
                <a:gd name="T16" fmla="*/ 22 w 51"/>
                <a:gd name="T17" fmla="*/ 59 h 59"/>
                <a:gd name="T18" fmla="*/ 0 w 51"/>
                <a:gd name="T19" fmla="*/ 59 h 59"/>
                <a:gd name="T20" fmla="*/ 0 w 51"/>
                <a:gd name="T21" fmla="*/ 0 h 59"/>
                <a:gd name="T22" fmla="*/ 22 w 51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" h="59">
                  <a:moveTo>
                    <a:pt x="22" y="48"/>
                  </a:moveTo>
                  <a:cubicBezTo>
                    <a:pt x="33" y="48"/>
                    <a:pt x="38" y="39"/>
                    <a:pt x="38" y="29"/>
                  </a:cubicBezTo>
                  <a:cubicBezTo>
                    <a:pt x="38" y="20"/>
                    <a:pt x="33" y="11"/>
                    <a:pt x="2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48"/>
                    <a:pt x="12" y="48"/>
                    <a:pt x="12" y="48"/>
                  </a:cubicBezTo>
                  <a:lnTo>
                    <a:pt x="22" y="48"/>
                  </a:lnTo>
                  <a:close/>
                  <a:moveTo>
                    <a:pt x="22" y="0"/>
                  </a:moveTo>
                  <a:cubicBezTo>
                    <a:pt x="41" y="0"/>
                    <a:pt x="51" y="14"/>
                    <a:pt x="51" y="29"/>
                  </a:cubicBezTo>
                  <a:cubicBezTo>
                    <a:pt x="51" y="44"/>
                    <a:pt x="41" y="59"/>
                    <a:pt x="22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00">
                <a:solidFill>
                  <a:schemeClr val="tx2"/>
                </a:solidFill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 userDrawn="1"/>
          </p:nvSpPr>
          <p:spPr bwMode="auto">
            <a:xfrm>
              <a:off x="2537" y="-391"/>
              <a:ext cx="140" cy="149"/>
            </a:xfrm>
            <a:custGeom>
              <a:avLst/>
              <a:gdLst>
                <a:gd name="T0" fmla="*/ 72 w 140"/>
                <a:gd name="T1" fmla="*/ 27 h 149"/>
                <a:gd name="T2" fmla="*/ 100 w 140"/>
                <a:gd name="T3" fmla="*/ 97 h 149"/>
                <a:gd name="T4" fmla="*/ 41 w 140"/>
                <a:gd name="T5" fmla="*/ 97 h 149"/>
                <a:gd name="T6" fmla="*/ 72 w 140"/>
                <a:gd name="T7" fmla="*/ 27 h 149"/>
                <a:gd name="T8" fmla="*/ 67 w 140"/>
                <a:gd name="T9" fmla="*/ 0 h 149"/>
                <a:gd name="T10" fmla="*/ 0 w 140"/>
                <a:gd name="T11" fmla="*/ 146 h 149"/>
                <a:gd name="T12" fmla="*/ 0 w 140"/>
                <a:gd name="T13" fmla="*/ 149 h 149"/>
                <a:gd name="T14" fmla="*/ 19 w 140"/>
                <a:gd name="T15" fmla="*/ 149 h 149"/>
                <a:gd name="T16" fmla="*/ 36 w 140"/>
                <a:gd name="T17" fmla="*/ 111 h 149"/>
                <a:gd name="T18" fmla="*/ 107 w 140"/>
                <a:gd name="T19" fmla="*/ 111 h 149"/>
                <a:gd name="T20" fmla="*/ 124 w 140"/>
                <a:gd name="T21" fmla="*/ 149 h 149"/>
                <a:gd name="T22" fmla="*/ 140 w 140"/>
                <a:gd name="T23" fmla="*/ 149 h 149"/>
                <a:gd name="T24" fmla="*/ 140 w 140"/>
                <a:gd name="T25" fmla="*/ 146 h 149"/>
                <a:gd name="T26" fmla="*/ 74 w 140"/>
                <a:gd name="T27" fmla="*/ 0 h 149"/>
                <a:gd name="T28" fmla="*/ 67 w 140"/>
                <a:gd name="T29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49">
                  <a:moveTo>
                    <a:pt x="72" y="27"/>
                  </a:moveTo>
                  <a:lnTo>
                    <a:pt x="100" y="97"/>
                  </a:lnTo>
                  <a:lnTo>
                    <a:pt x="41" y="97"/>
                  </a:lnTo>
                  <a:lnTo>
                    <a:pt x="72" y="27"/>
                  </a:lnTo>
                  <a:close/>
                  <a:moveTo>
                    <a:pt x="67" y="0"/>
                  </a:moveTo>
                  <a:lnTo>
                    <a:pt x="0" y="146"/>
                  </a:lnTo>
                  <a:lnTo>
                    <a:pt x="0" y="149"/>
                  </a:lnTo>
                  <a:lnTo>
                    <a:pt x="19" y="149"/>
                  </a:lnTo>
                  <a:lnTo>
                    <a:pt x="36" y="111"/>
                  </a:lnTo>
                  <a:lnTo>
                    <a:pt x="107" y="111"/>
                  </a:lnTo>
                  <a:lnTo>
                    <a:pt x="124" y="149"/>
                  </a:lnTo>
                  <a:lnTo>
                    <a:pt x="140" y="149"/>
                  </a:lnTo>
                  <a:lnTo>
                    <a:pt x="140" y="146"/>
                  </a:lnTo>
                  <a:lnTo>
                    <a:pt x="74" y="0"/>
                  </a:lnTo>
                  <a:lnTo>
                    <a:pt x="6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00">
                <a:solidFill>
                  <a:schemeClr val="tx2"/>
                </a:solidFill>
              </a:endParaRPr>
            </a:p>
          </p:txBody>
        </p:sp>
        <p:sp>
          <p:nvSpPr>
            <p:cNvPr id="16" name="Freeform 24"/>
            <p:cNvSpPr>
              <a:spLocks/>
            </p:cNvSpPr>
            <p:nvPr userDrawn="1"/>
          </p:nvSpPr>
          <p:spPr bwMode="auto">
            <a:xfrm>
              <a:off x="2685" y="-391"/>
              <a:ext cx="140" cy="151"/>
            </a:xfrm>
            <a:custGeom>
              <a:avLst/>
              <a:gdLst>
                <a:gd name="T0" fmla="*/ 30 w 59"/>
                <a:gd name="T1" fmla="*/ 0 h 61"/>
                <a:gd name="T2" fmla="*/ 56 w 59"/>
                <a:gd name="T3" fmla="*/ 18 h 61"/>
                <a:gd name="T4" fmla="*/ 49 w 59"/>
                <a:gd name="T5" fmla="*/ 18 h 61"/>
                <a:gd name="T6" fmla="*/ 30 w 59"/>
                <a:gd name="T7" fmla="*/ 6 h 61"/>
                <a:gd name="T8" fmla="*/ 7 w 59"/>
                <a:gd name="T9" fmla="*/ 30 h 61"/>
                <a:gd name="T10" fmla="*/ 30 w 59"/>
                <a:gd name="T11" fmla="*/ 54 h 61"/>
                <a:gd name="T12" fmla="*/ 52 w 59"/>
                <a:gd name="T13" fmla="*/ 35 h 61"/>
                <a:gd name="T14" fmla="*/ 31 w 59"/>
                <a:gd name="T15" fmla="*/ 35 h 61"/>
                <a:gd name="T16" fmla="*/ 31 w 59"/>
                <a:gd name="T17" fmla="*/ 29 h 61"/>
                <a:gd name="T18" fmla="*/ 58 w 59"/>
                <a:gd name="T19" fmla="*/ 29 h 61"/>
                <a:gd name="T20" fmla="*/ 56 w 59"/>
                <a:gd name="T21" fmla="*/ 44 h 61"/>
                <a:gd name="T22" fmla="*/ 30 w 59"/>
                <a:gd name="T23" fmla="*/ 61 h 61"/>
                <a:gd name="T24" fmla="*/ 0 w 59"/>
                <a:gd name="T25" fmla="*/ 30 h 61"/>
                <a:gd name="T26" fmla="*/ 30 w 59"/>
                <a:gd name="T2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9" h="61">
                  <a:moveTo>
                    <a:pt x="30" y="0"/>
                  </a:moveTo>
                  <a:cubicBezTo>
                    <a:pt x="41" y="0"/>
                    <a:pt x="53" y="5"/>
                    <a:pt x="56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6" y="9"/>
                    <a:pt x="39" y="6"/>
                    <a:pt x="30" y="6"/>
                  </a:cubicBezTo>
                  <a:cubicBezTo>
                    <a:pt x="16" y="6"/>
                    <a:pt x="7" y="17"/>
                    <a:pt x="7" y="30"/>
                  </a:cubicBezTo>
                  <a:cubicBezTo>
                    <a:pt x="7" y="44"/>
                    <a:pt x="16" y="54"/>
                    <a:pt x="30" y="54"/>
                  </a:cubicBezTo>
                  <a:cubicBezTo>
                    <a:pt x="42" y="54"/>
                    <a:pt x="51" y="48"/>
                    <a:pt x="5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9" y="34"/>
                    <a:pt x="58" y="40"/>
                    <a:pt x="56" y="44"/>
                  </a:cubicBezTo>
                  <a:cubicBezTo>
                    <a:pt x="52" y="55"/>
                    <a:pt x="42" y="61"/>
                    <a:pt x="30" y="61"/>
                  </a:cubicBezTo>
                  <a:cubicBezTo>
                    <a:pt x="13" y="61"/>
                    <a:pt x="0" y="49"/>
                    <a:pt x="0" y="30"/>
                  </a:cubicBezTo>
                  <a:cubicBezTo>
                    <a:pt x="0" y="12"/>
                    <a:pt x="13" y="0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00">
                <a:solidFill>
                  <a:schemeClr val="tx2"/>
                </a:solidFill>
              </a:endParaRPr>
            </a:p>
          </p:txBody>
        </p:sp>
        <p:sp>
          <p:nvSpPr>
            <p:cNvPr id="17" name="Freeform 25"/>
            <p:cNvSpPr>
              <a:spLocks/>
            </p:cNvSpPr>
            <p:nvPr userDrawn="1"/>
          </p:nvSpPr>
          <p:spPr bwMode="auto">
            <a:xfrm>
              <a:off x="2851" y="-389"/>
              <a:ext cx="83" cy="147"/>
            </a:xfrm>
            <a:custGeom>
              <a:avLst/>
              <a:gdLst>
                <a:gd name="T0" fmla="*/ 0 w 83"/>
                <a:gd name="T1" fmla="*/ 0 h 147"/>
                <a:gd name="T2" fmla="*/ 0 w 83"/>
                <a:gd name="T3" fmla="*/ 147 h 147"/>
                <a:gd name="T4" fmla="*/ 83 w 83"/>
                <a:gd name="T5" fmla="*/ 147 h 147"/>
                <a:gd name="T6" fmla="*/ 83 w 83"/>
                <a:gd name="T7" fmla="*/ 132 h 147"/>
                <a:gd name="T8" fmla="*/ 16 w 83"/>
                <a:gd name="T9" fmla="*/ 132 h 147"/>
                <a:gd name="T10" fmla="*/ 16 w 83"/>
                <a:gd name="T11" fmla="*/ 77 h 147"/>
                <a:gd name="T12" fmla="*/ 78 w 83"/>
                <a:gd name="T13" fmla="*/ 77 h 147"/>
                <a:gd name="T14" fmla="*/ 78 w 83"/>
                <a:gd name="T15" fmla="*/ 62 h 147"/>
                <a:gd name="T16" fmla="*/ 16 w 83"/>
                <a:gd name="T17" fmla="*/ 62 h 147"/>
                <a:gd name="T18" fmla="*/ 16 w 83"/>
                <a:gd name="T19" fmla="*/ 15 h 147"/>
                <a:gd name="T20" fmla="*/ 80 w 83"/>
                <a:gd name="T21" fmla="*/ 15 h 147"/>
                <a:gd name="T22" fmla="*/ 80 w 83"/>
                <a:gd name="T23" fmla="*/ 0 h 147"/>
                <a:gd name="T24" fmla="*/ 0 w 83"/>
                <a:gd name="T25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" h="147">
                  <a:moveTo>
                    <a:pt x="0" y="0"/>
                  </a:moveTo>
                  <a:lnTo>
                    <a:pt x="0" y="147"/>
                  </a:lnTo>
                  <a:lnTo>
                    <a:pt x="83" y="147"/>
                  </a:lnTo>
                  <a:lnTo>
                    <a:pt x="83" y="132"/>
                  </a:lnTo>
                  <a:lnTo>
                    <a:pt x="16" y="132"/>
                  </a:lnTo>
                  <a:lnTo>
                    <a:pt x="16" y="77"/>
                  </a:lnTo>
                  <a:lnTo>
                    <a:pt x="78" y="77"/>
                  </a:lnTo>
                  <a:lnTo>
                    <a:pt x="78" y="62"/>
                  </a:lnTo>
                  <a:lnTo>
                    <a:pt x="16" y="62"/>
                  </a:lnTo>
                  <a:lnTo>
                    <a:pt x="16" y="15"/>
                  </a:lnTo>
                  <a:lnTo>
                    <a:pt x="80" y="15"/>
                  </a:lnTo>
                  <a:lnTo>
                    <a:pt x="8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00">
                <a:solidFill>
                  <a:schemeClr val="tx2"/>
                </a:solidFill>
              </a:endParaRPr>
            </a:p>
          </p:txBody>
        </p:sp>
        <p:sp>
          <p:nvSpPr>
            <p:cNvPr id="18" name="Freeform 26"/>
            <p:cNvSpPr>
              <a:spLocks/>
            </p:cNvSpPr>
            <p:nvPr userDrawn="1"/>
          </p:nvSpPr>
          <p:spPr bwMode="auto">
            <a:xfrm>
              <a:off x="2965" y="-391"/>
              <a:ext cx="114" cy="149"/>
            </a:xfrm>
            <a:custGeom>
              <a:avLst/>
              <a:gdLst>
                <a:gd name="T0" fmla="*/ 0 w 114"/>
                <a:gd name="T1" fmla="*/ 0 h 149"/>
                <a:gd name="T2" fmla="*/ 0 w 114"/>
                <a:gd name="T3" fmla="*/ 149 h 149"/>
                <a:gd name="T4" fmla="*/ 16 w 114"/>
                <a:gd name="T5" fmla="*/ 149 h 149"/>
                <a:gd name="T6" fmla="*/ 16 w 114"/>
                <a:gd name="T7" fmla="*/ 77 h 149"/>
                <a:gd name="T8" fmla="*/ 16 w 114"/>
                <a:gd name="T9" fmla="*/ 37 h 149"/>
                <a:gd name="T10" fmla="*/ 106 w 114"/>
                <a:gd name="T11" fmla="*/ 149 h 149"/>
                <a:gd name="T12" fmla="*/ 114 w 114"/>
                <a:gd name="T13" fmla="*/ 149 h 149"/>
                <a:gd name="T14" fmla="*/ 114 w 114"/>
                <a:gd name="T15" fmla="*/ 2 h 149"/>
                <a:gd name="T16" fmla="*/ 97 w 114"/>
                <a:gd name="T17" fmla="*/ 2 h 149"/>
                <a:gd name="T18" fmla="*/ 97 w 114"/>
                <a:gd name="T19" fmla="*/ 69 h 149"/>
                <a:gd name="T20" fmla="*/ 97 w 114"/>
                <a:gd name="T21" fmla="*/ 114 h 149"/>
                <a:gd name="T22" fmla="*/ 7 w 114"/>
                <a:gd name="T23" fmla="*/ 0 h 149"/>
                <a:gd name="T24" fmla="*/ 0 w 114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4" h="149">
                  <a:moveTo>
                    <a:pt x="0" y="0"/>
                  </a:moveTo>
                  <a:lnTo>
                    <a:pt x="0" y="149"/>
                  </a:lnTo>
                  <a:lnTo>
                    <a:pt x="16" y="149"/>
                  </a:lnTo>
                  <a:lnTo>
                    <a:pt x="16" y="77"/>
                  </a:lnTo>
                  <a:lnTo>
                    <a:pt x="16" y="37"/>
                  </a:lnTo>
                  <a:lnTo>
                    <a:pt x="106" y="149"/>
                  </a:lnTo>
                  <a:lnTo>
                    <a:pt x="114" y="149"/>
                  </a:lnTo>
                  <a:lnTo>
                    <a:pt x="114" y="2"/>
                  </a:lnTo>
                  <a:lnTo>
                    <a:pt x="97" y="2"/>
                  </a:lnTo>
                  <a:lnTo>
                    <a:pt x="97" y="69"/>
                  </a:lnTo>
                  <a:lnTo>
                    <a:pt x="97" y="114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00">
                <a:solidFill>
                  <a:schemeClr val="tx2"/>
                </a:solidFill>
              </a:endParaRPr>
            </a:p>
          </p:txBody>
        </p:sp>
        <p:sp>
          <p:nvSpPr>
            <p:cNvPr id="19" name="Freeform 27"/>
            <p:cNvSpPr>
              <a:spLocks/>
            </p:cNvSpPr>
            <p:nvPr userDrawn="1"/>
          </p:nvSpPr>
          <p:spPr bwMode="auto">
            <a:xfrm>
              <a:off x="3107" y="-391"/>
              <a:ext cx="135" cy="151"/>
            </a:xfrm>
            <a:custGeom>
              <a:avLst/>
              <a:gdLst>
                <a:gd name="T0" fmla="*/ 30 w 57"/>
                <a:gd name="T1" fmla="*/ 0 h 61"/>
                <a:gd name="T2" fmla="*/ 56 w 57"/>
                <a:gd name="T3" fmla="*/ 19 h 61"/>
                <a:gd name="T4" fmla="*/ 50 w 57"/>
                <a:gd name="T5" fmla="*/ 19 h 61"/>
                <a:gd name="T6" fmla="*/ 30 w 57"/>
                <a:gd name="T7" fmla="*/ 6 h 61"/>
                <a:gd name="T8" fmla="*/ 7 w 57"/>
                <a:gd name="T9" fmla="*/ 30 h 61"/>
                <a:gd name="T10" fmla="*/ 30 w 57"/>
                <a:gd name="T11" fmla="*/ 54 h 61"/>
                <a:gd name="T12" fmla="*/ 50 w 57"/>
                <a:gd name="T13" fmla="*/ 41 h 61"/>
                <a:gd name="T14" fmla="*/ 57 w 57"/>
                <a:gd name="T15" fmla="*/ 41 h 61"/>
                <a:gd name="T16" fmla="*/ 30 w 57"/>
                <a:gd name="T17" fmla="*/ 61 h 61"/>
                <a:gd name="T18" fmla="*/ 0 w 57"/>
                <a:gd name="T19" fmla="*/ 30 h 61"/>
                <a:gd name="T20" fmla="*/ 30 w 57"/>
                <a:gd name="T2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61">
                  <a:moveTo>
                    <a:pt x="30" y="0"/>
                  </a:moveTo>
                  <a:cubicBezTo>
                    <a:pt x="41" y="0"/>
                    <a:pt x="53" y="6"/>
                    <a:pt x="56" y="19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46" y="10"/>
                    <a:pt x="39" y="6"/>
                    <a:pt x="30" y="6"/>
                  </a:cubicBezTo>
                  <a:cubicBezTo>
                    <a:pt x="16" y="6"/>
                    <a:pt x="7" y="17"/>
                    <a:pt x="7" y="30"/>
                  </a:cubicBezTo>
                  <a:cubicBezTo>
                    <a:pt x="7" y="44"/>
                    <a:pt x="16" y="54"/>
                    <a:pt x="30" y="54"/>
                  </a:cubicBezTo>
                  <a:cubicBezTo>
                    <a:pt x="39" y="54"/>
                    <a:pt x="47" y="50"/>
                    <a:pt x="50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3" y="54"/>
                    <a:pt x="42" y="61"/>
                    <a:pt x="30" y="61"/>
                  </a:cubicBezTo>
                  <a:cubicBezTo>
                    <a:pt x="13" y="61"/>
                    <a:pt x="0" y="49"/>
                    <a:pt x="0" y="30"/>
                  </a:cubicBezTo>
                  <a:cubicBezTo>
                    <a:pt x="0" y="12"/>
                    <a:pt x="13" y="0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00">
                <a:solidFill>
                  <a:schemeClr val="tx2"/>
                </a:solidFill>
              </a:endParaRPr>
            </a:p>
          </p:txBody>
        </p:sp>
        <p:sp>
          <p:nvSpPr>
            <p:cNvPr id="20" name="Freeform 28"/>
            <p:cNvSpPr>
              <a:spLocks/>
            </p:cNvSpPr>
            <p:nvPr userDrawn="1"/>
          </p:nvSpPr>
          <p:spPr bwMode="auto">
            <a:xfrm>
              <a:off x="3249" y="-389"/>
              <a:ext cx="119" cy="147"/>
            </a:xfrm>
            <a:custGeom>
              <a:avLst/>
              <a:gdLst>
                <a:gd name="T0" fmla="*/ 102 w 119"/>
                <a:gd name="T1" fmla="*/ 0 h 147"/>
                <a:gd name="T2" fmla="*/ 81 w 119"/>
                <a:gd name="T3" fmla="*/ 35 h 147"/>
                <a:gd name="T4" fmla="*/ 62 w 119"/>
                <a:gd name="T5" fmla="*/ 70 h 147"/>
                <a:gd name="T6" fmla="*/ 60 w 119"/>
                <a:gd name="T7" fmla="*/ 70 h 147"/>
                <a:gd name="T8" fmla="*/ 41 w 119"/>
                <a:gd name="T9" fmla="*/ 33 h 147"/>
                <a:gd name="T10" fmla="*/ 19 w 119"/>
                <a:gd name="T11" fmla="*/ 0 h 147"/>
                <a:gd name="T12" fmla="*/ 0 w 119"/>
                <a:gd name="T13" fmla="*/ 0 h 147"/>
                <a:gd name="T14" fmla="*/ 0 w 119"/>
                <a:gd name="T15" fmla="*/ 3 h 147"/>
                <a:gd name="T16" fmla="*/ 53 w 119"/>
                <a:gd name="T17" fmla="*/ 87 h 147"/>
                <a:gd name="T18" fmla="*/ 53 w 119"/>
                <a:gd name="T19" fmla="*/ 147 h 147"/>
                <a:gd name="T20" fmla="*/ 69 w 119"/>
                <a:gd name="T21" fmla="*/ 147 h 147"/>
                <a:gd name="T22" fmla="*/ 69 w 119"/>
                <a:gd name="T23" fmla="*/ 87 h 147"/>
                <a:gd name="T24" fmla="*/ 119 w 119"/>
                <a:gd name="T25" fmla="*/ 3 h 147"/>
                <a:gd name="T26" fmla="*/ 119 w 119"/>
                <a:gd name="T27" fmla="*/ 0 h 147"/>
                <a:gd name="T28" fmla="*/ 102 w 119"/>
                <a:gd name="T2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9" h="147">
                  <a:moveTo>
                    <a:pt x="102" y="0"/>
                  </a:moveTo>
                  <a:lnTo>
                    <a:pt x="81" y="35"/>
                  </a:lnTo>
                  <a:lnTo>
                    <a:pt x="62" y="70"/>
                  </a:lnTo>
                  <a:lnTo>
                    <a:pt x="60" y="70"/>
                  </a:lnTo>
                  <a:lnTo>
                    <a:pt x="41" y="33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53" y="87"/>
                  </a:lnTo>
                  <a:lnTo>
                    <a:pt x="53" y="147"/>
                  </a:lnTo>
                  <a:lnTo>
                    <a:pt x="69" y="147"/>
                  </a:lnTo>
                  <a:lnTo>
                    <a:pt x="69" y="87"/>
                  </a:lnTo>
                  <a:lnTo>
                    <a:pt x="119" y="3"/>
                  </a:lnTo>
                  <a:lnTo>
                    <a:pt x="119" y="0"/>
                  </a:lnTo>
                  <a:lnTo>
                    <a:pt x="10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00">
                <a:solidFill>
                  <a:schemeClr val="tx2"/>
                </a:solidFill>
              </a:endParaRPr>
            </a:p>
          </p:txBody>
        </p:sp>
        <p:sp>
          <p:nvSpPr>
            <p:cNvPr id="26" name="Freeform 29"/>
            <p:cNvSpPr>
              <a:spLocks/>
            </p:cNvSpPr>
            <p:nvPr userDrawn="1"/>
          </p:nvSpPr>
          <p:spPr bwMode="auto">
            <a:xfrm>
              <a:off x="2098" y="-391"/>
              <a:ext cx="143" cy="149"/>
            </a:xfrm>
            <a:custGeom>
              <a:avLst/>
              <a:gdLst>
                <a:gd name="T0" fmla="*/ 64 w 143"/>
                <a:gd name="T1" fmla="*/ 0 h 149"/>
                <a:gd name="T2" fmla="*/ 0 w 143"/>
                <a:gd name="T3" fmla="*/ 144 h 149"/>
                <a:gd name="T4" fmla="*/ 0 w 143"/>
                <a:gd name="T5" fmla="*/ 149 h 149"/>
                <a:gd name="T6" fmla="*/ 31 w 143"/>
                <a:gd name="T7" fmla="*/ 149 h 149"/>
                <a:gd name="T8" fmla="*/ 72 w 143"/>
                <a:gd name="T9" fmla="*/ 49 h 149"/>
                <a:gd name="T10" fmla="*/ 112 w 143"/>
                <a:gd name="T11" fmla="*/ 149 h 149"/>
                <a:gd name="T12" fmla="*/ 143 w 143"/>
                <a:gd name="T13" fmla="*/ 149 h 149"/>
                <a:gd name="T14" fmla="*/ 143 w 143"/>
                <a:gd name="T15" fmla="*/ 144 h 149"/>
                <a:gd name="T16" fmla="*/ 79 w 143"/>
                <a:gd name="T17" fmla="*/ 0 h 149"/>
                <a:gd name="T18" fmla="*/ 64 w 143"/>
                <a:gd name="T19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49">
                  <a:moveTo>
                    <a:pt x="64" y="0"/>
                  </a:moveTo>
                  <a:lnTo>
                    <a:pt x="0" y="144"/>
                  </a:lnTo>
                  <a:lnTo>
                    <a:pt x="0" y="149"/>
                  </a:lnTo>
                  <a:lnTo>
                    <a:pt x="31" y="149"/>
                  </a:lnTo>
                  <a:lnTo>
                    <a:pt x="72" y="49"/>
                  </a:lnTo>
                  <a:lnTo>
                    <a:pt x="112" y="149"/>
                  </a:lnTo>
                  <a:lnTo>
                    <a:pt x="143" y="149"/>
                  </a:lnTo>
                  <a:lnTo>
                    <a:pt x="143" y="144"/>
                  </a:lnTo>
                  <a:lnTo>
                    <a:pt x="79" y="0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00">
                <a:solidFill>
                  <a:schemeClr val="tx2"/>
                </a:solidFill>
              </a:endParaRPr>
            </a:p>
          </p:txBody>
        </p:sp>
      </p:grpSp>
      <p:sp>
        <p:nvSpPr>
          <p:cNvPr id="27" name="TextBox 26"/>
          <p:cNvSpPr txBox="1"/>
          <p:nvPr userDrawn="1"/>
        </p:nvSpPr>
        <p:spPr>
          <a:xfrm>
            <a:off x="947953" y="7069163"/>
            <a:ext cx="5773523" cy="9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</a:pPr>
            <a:r>
              <a:rPr lang="en-GB" sz="550" cap="all" spc="20" baseline="0">
                <a:solidFill>
                  <a:schemeClr val="tx2"/>
                </a:solidFill>
              </a:rPr>
              <a:t>© 2020 </a:t>
            </a:r>
            <a:r>
              <a:rPr lang="en-GB" sz="550" cap="all" spc="40" baseline="0">
                <a:solidFill>
                  <a:schemeClr val="tx2"/>
                </a:solidFill>
              </a:rPr>
              <a:t>Stand Agency</a:t>
            </a:r>
            <a:endParaRPr lang="en-GB" sz="550" cap="all" spc="40" baseline="0" err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175036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24203" y="7008172"/>
            <a:ext cx="3024664" cy="402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7B7863-DFF3-4F39-83A2-3C62F44E157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947953" y="6979163"/>
            <a:ext cx="5773523" cy="90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462971" y="180000"/>
            <a:ext cx="4751936" cy="720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947952" y="2381250"/>
            <a:ext cx="6001031" cy="4279900"/>
          </a:xfrm>
        </p:spPr>
        <p:txBody>
          <a:bodyPr/>
          <a:lstStyle>
            <a:lvl1pPr>
              <a:lnSpc>
                <a:spcPct val="111000"/>
              </a:lnSpc>
              <a:spcBef>
                <a:spcPts val="1400"/>
              </a:spcBef>
              <a:defRPr sz="18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47952" y="1021138"/>
            <a:ext cx="6001031" cy="57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42828" y="422476"/>
            <a:ext cx="5953136" cy="14400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700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Page Title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834713" y="-174595"/>
            <a:ext cx="9594385" cy="174595"/>
          </a:xfrm>
          <a:prstGeom prst="rect">
            <a:avLst/>
          </a:prstGeom>
          <a:noFill/>
        </p:spPr>
        <p:txBody>
          <a:bodyPr wrap="square" lIns="0" tIns="0" rIns="0" bIns="36000" rtlCol="0" anchor="b" anchorCtr="0">
            <a:spAutoFit/>
          </a:bodyPr>
          <a:lstStyle/>
          <a:p>
            <a:pPr algn="r">
              <a:lnSpc>
                <a:spcPct val="121000"/>
              </a:lnSpc>
              <a:spcBef>
                <a:spcPts val="850"/>
              </a:spcBef>
            </a:pPr>
            <a:r>
              <a:rPr lang="en-GB" sz="800" spc="20"/>
              <a:t>To replace image, delete</a:t>
            </a:r>
            <a:r>
              <a:rPr lang="en-GB" sz="800" spc="20" baseline="0"/>
              <a:t> current one and click icon to add new image (so it crops/sizes properly)</a:t>
            </a:r>
            <a:endParaRPr lang="en-GB" sz="800" spc="20"/>
          </a:p>
        </p:txBody>
      </p:sp>
    </p:spTree>
    <p:extLst>
      <p:ext uri="{BB962C8B-B14F-4D97-AF65-F5344CB8AC3E}">
        <p14:creationId xmlns:p14="http://schemas.microsoft.com/office/powerpoint/2010/main" val="2474094138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24203" y="7008172"/>
            <a:ext cx="3024664" cy="402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7B7863-DFF3-4F39-83A2-3C62F44E157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947953" y="6979163"/>
            <a:ext cx="5773523" cy="90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254792" y="2381250"/>
            <a:ext cx="3846805" cy="3060000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947952" y="2381250"/>
            <a:ext cx="6001031" cy="4279900"/>
          </a:xfrm>
        </p:spPr>
        <p:txBody>
          <a:bodyPr/>
          <a:lstStyle>
            <a:lvl1pPr>
              <a:lnSpc>
                <a:spcPct val="111000"/>
              </a:lnSpc>
              <a:spcBef>
                <a:spcPts val="1400"/>
              </a:spcBef>
              <a:defRPr sz="18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47952" y="1021138"/>
            <a:ext cx="6001031" cy="57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42828" y="422476"/>
            <a:ext cx="5953136" cy="14400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700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Page Title</a:t>
            </a:r>
            <a:endParaRPr lang="en-GB"/>
          </a:p>
        </p:txBody>
      </p:sp>
      <p:sp>
        <p:nvSpPr>
          <p:cNvPr id="10" name="TextBox 9"/>
          <p:cNvSpPr txBox="1"/>
          <p:nvPr userDrawn="1"/>
        </p:nvSpPr>
        <p:spPr>
          <a:xfrm>
            <a:off x="3834713" y="-174595"/>
            <a:ext cx="9594385" cy="174595"/>
          </a:xfrm>
          <a:prstGeom prst="rect">
            <a:avLst/>
          </a:prstGeom>
          <a:noFill/>
        </p:spPr>
        <p:txBody>
          <a:bodyPr wrap="square" lIns="0" tIns="0" rIns="0" bIns="36000" rtlCol="0" anchor="b" anchorCtr="0">
            <a:spAutoFit/>
          </a:bodyPr>
          <a:lstStyle/>
          <a:p>
            <a:pPr algn="r">
              <a:lnSpc>
                <a:spcPct val="121000"/>
              </a:lnSpc>
              <a:spcBef>
                <a:spcPts val="850"/>
              </a:spcBef>
            </a:pPr>
            <a:r>
              <a:rPr lang="en-GB" sz="800" spc="20"/>
              <a:t>To replace image, delete</a:t>
            </a:r>
            <a:r>
              <a:rPr lang="en-GB" sz="800" spc="20" baseline="0"/>
              <a:t> current one and click icon to add new image (so it crops/sizes properly)</a:t>
            </a:r>
            <a:endParaRPr lang="en-GB" sz="800" spc="20"/>
          </a:p>
        </p:txBody>
      </p:sp>
    </p:spTree>
    <p:extLst>
      <p:ext uri="{BB962C8B-B14F-4D97-AF65-F5344CB8AC3E}">
        <p14:creationId xmlns:p14="http://schemas.microsoft.com/office/powerpoint/2010/main" val="377157082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952" y="3456000"/>
            <a:ext cx="3548112" cy="32051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7420" y="3456000"/>
            <a:ext cx="3548112" cy="32051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24203" y="7008172"/>
            <a:ext cx="3024664" cy="402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47953" y="6979163"/>
            <a:ext cx="5773523" cy="90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6656-0D29-416F-B065-37EBBB7F5F6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8946888" y="3456000"/>
            <a:ext cx="3548112" cy="32051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4"/>
          </p:nvPr>
        </p:nvSpPr>
        <p:spPr>
          <a:xfrm>
            <a:off x="947952" y="1798600"/>
            <a:ext cx="973015" cy="774000"/>
          </a:xfrm>
          <a:prstGeom prst="ellipse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9"/>
          <p:cNvSpPr>
            <a:spLocks noGrp="1" noChangeAspect="1"/>
          </p:cNvSpPr>
          <p:nvPr>
            <p:ph type="pic" sz="quarter" idx="15"/>
          </p:nvPr>
        </p:nvSpPr>
        <p:spPr>
          <a:xfrm>
            <a:off x="4947420" y="1798600"/>
            <a:ext cx="973015" cy="774000"/>
          </a:xfrm>
          <a:prstGeom prst="ellipse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9"/>
          <p:cNvSpPr>
            <a:spLocks noGrp="1" noChangeAspect="1"/>
          </p:cNvSpPr>
          <p:nvPr>
            <p:ph type="pic" sz="quarter" idx="16"/>
          </p:nvPr>
        </p:nvSpPr>
        <p:spPr>
          <a:xfrm>
            <a:off x="8946888" y="1798600"/>
            <a:ext cx="973015" cy="774000"/>
          </a:xfrm>
          <a:prstGeom prst="ellipse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947952" y="3315563"/>
            <a:ext cx="3548112" cy="0"/>
          </a:xfrm>
          <a:prstGeom prst="line">
            <a:avLst/>
          </a:prstGeom>
          <a:ln w="63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4947420" y="3315563"/>
            <a:ext cx="3548112" cy="0"/>
          </a:xfrm>
          <a:prstGeom prst="line">
            <a:avLst/>
          </a:prstGeom>
          <a:ln w="63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8946887" y="3313976"/>
            <a:ext cx="3548112" cy="0"/>
          </a:xfrm>
          <a:prstGeom prst="line">
            <a:avLst/>
          </a:prstGeom>
          <a:ln w="63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947953" y="2714624"/>
            <a:ext cx="3548332" cy="432000"/>
          </a:xfrm>
        </p:spPr>
        <p:txBody>
          <a:bodyPr/>
          <a:lstStyle>
            <a:lvl1pPr>
              <a:spcBef>
                <a:spcPts val="0"/>
              </a:spcBef>
              <a:defRPr sz="1130" cap="all" spc="80" baseline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defRPr sz="810" b="1">
                <a:solidFill>
                  <a:schemeClr val="accent2"/>
                </a:solidFill>
              </a:defRPr>
            </a:lvl2pPr>
            <a:lvl3pPr marL="0" indent="0">
              <a:spcBef>
                <a:spcPts val="0"/>
              </a:spcBef>
              <a:buNone/>
              <a:defRPr sz="81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/>
              <a:t>Name (level 1)</a:t>
            </a:r>
          </a:p>
          <a:p>
            <a:pPr lvl="1"/>
            <a:r>
              <a:rPr lang="en-US"/>
              <a:t>Role (level 2)</a:t>
            </a:r>
            <a:br>
              <a:rPr lang="en-US"/>
            </a:br>
            <a:r>
              <a:rPr lang="en-US"/>
              <a:t>Email/contact (level 3)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4947421" y="2714624"/>
            <a:ext cx="3548332" cy="432000"/>
          </a:xfrm>
        </p:spPr>
        <p:txBody>
          <a:bodyPr/>
          <a:lstStyle>
            <a:lvl1pPr>
              <a:spcBef>
                <a:spcPts val="0"/>
              </a:spcBef>
              <a:defRPr sz="1130" cap="all" spc="80" baseline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defRPr sz="810" b="1">
                <a:solidFill>
                  <a:schemeClr val="accent2"/>
                </a:solidFill>
              </a:defRPr>
            </a:lvl2pPr>
            <a:lvl3pPr marL="0" indent="0">
              <a:spcBef>
                <a:spcPts val="0"/>
              </a:spcBef>
              <a:buNone/>
              <a:defRPr sz="81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8946889" y="2714624"/>
            <a:ext cx="3548332" cy="432000"/>
          </a:xfrm>
        </p:spPr>
        <p:txBody>
          <a:bodyPr/>
          <a:lstStyle>
            <a:lvl1pPr>
              <a:spcBef>
                <a:spcPts val="0"/>
              </a:spcBef>
              <a:defRPr sz="1130" cap="all" spc="80" baseline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defRPr sz="810" b="1">
                <a:solidFill>
                  <a:schemeClr val="accent2"/>
                </a:solidFill>
              </a:defRPr>
            </a:lvl2pPr>
            <a:lvl3pPr marL="0" indent="0">
              <a:spcBef>
                <a:spcPts val="0"/>
              </a:spcBef>
              <a:buNone/>
              <a:defRPr sz="81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1924283" y="-449670"/>
            <a:ext cx="9594385" cy="449670"/>
          </a:xfrm>
          <a:prstGeom prst="rect">
            <a:avLst/>
          </a:prstGeom>
          <a:noFill/>
        </p:spPr>
        <p:txBody>
          <a:bodyPr wrap="square" lIns="0" tIns="0" rIns="0" bIns="36000" rtlCol="0" anchor="b" anchorCtr="0">
            <a:spAutoFit/>
          </a:bodyPr>
          <a:lstStyle/>
          <a:p>
            <a:pPr algn="ctr">
              <a:lnSpc>
                <a:spcPct val="121000"/>
              </a:lnSpc>
              <a:spcBef>
                <a:spcPts val="850"/>
              </a:spcBef>
            </a:pPr>
            <a:r>
              <a:rPr lang="en-GB" sz="800" spc="20"/>
              <a:t>NB</a:t>
            </a:r>
            <a:r>
              <a:rPr lang="en-GB" sz="800" spc="20" baseline="0"/>
              <a:t> Contact details depart normal text level/style conventions: Name=level1, Role=level2, Contact=level3</a:t>
            </a:r>
          </a:p>
          <a:p>
            <a:pPr algn="ctr">
              <a:lnSpc>
                <a:spcPct val="121000"/>
              </a:lnSpc>
              <a:spcBef>
                <a:spcPts val="850"/>
              </a:spcBef>
            </a:pPr>
            <a:r>
              <a:rPr lang="en-GB" sz="800" spc="20" baseline="0"/>
              <a:t>Don’t type extra characters after email address, to avoid it becoming an automatic hyperlink, which looks wrong (or ‘Remove Hyperlink’)</a:t>
            </a:r>
            <a:endParaRPr lang="en-GB" sz="800" spc="2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542828" y="422476"/>
            <a:ext cx="5953136" cy="14400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700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Page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31225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481059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8870280" y="162000"/>
            <a:ext cx="4367255" cy="72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</a:pPr>
            <a:endParaRPr lang="en-GB" sz="1800" b="1" cap="all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7953" y="1021138"/>
            <a:ext cx="7427078" cy="57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952" y="3313113"/>
            <a:ext cx="3462125" cy="3348038"/>
          </a:xfrm>
        </p:spPr>
        <p:txBody>
          <a:bodyPr/>
          <a:lstStyle>
            <a:lvl4pPr>
              <a:defRPr sz="900">
                <a:solidFill>
                  <a:schemeClr val="accent1"/>
                </a:solidFill>
              </a:defRPr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4803" y="3313113"/>
            <a:ext cx="3462125" cy="3348038"/>
          </a:xfrm>
        </p:spPr>
        <p:txBody>
          <a:bodyPr/>
          <a:lstStyle>
            <a:lvl4pPr>
              <a:defRPr sz="900">
                <a:solidFill>
                  <a:schemeClr val="accent1"/>
                </a:solidFill>
              </a:defRPr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24203" y="7008172"/>
            <a:ext cx="3024664" cy="402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47953" y="6979163"/>
            <a:ext cx="5773523" cy="90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6656-0D29-416F-B065-37EBBB7F5F6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9413633" y="2381250"/>
            <a:ext cx="3485965" cy="4279900"/>
          </a:xfrm>
          <a:ln w="3175">
            <a:solidFill>
              <a:schemeClr val="tx2"/>
            </a:solidFill>
          </a:ln>
        </p:spPr>
        <p:txBody>
          <a:bodyPr lIns="180000" tIns="180000" rIns="180000" bIns="180000" anchor="ctr" anchorCtr="0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 sz="900">
                <a:solidFill>
                  <a:schemeClr val="accent1"/>
                </a:solidFill>
              </a:defRPr>
            </a:lvl4pPr>
            <a:lvl5pPr algn="ctr"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10" name="Group 18"/>
          <p:cNvGrpSpPr>
            <a:grpSpLocks noChangeAspect="1"/>
          </p:cNvGrpSpPr>
          <p:nvPr userDrawn="1"/>
        </p:nvGrpSpPr>
        <p:grpSpPr bwMode="auto">
          <a:xfrm>
            <a:off x="11306568" y="7015606"/>
            <a:ext cx="1593030" cy="130972"/>
            <a:chOff x="1878" y="-394"/>
            <a:chExt cx="1490" cy="154"/>
          </a:xfrm>
          <a:solidFill>
            <a:schemeClr val="tx2"/>
          </a:solidFill>
        </p:grpSpPr>
        <p:sp>
          <p:nvSpPr>
            <p:cNvPr id="11" name="Freeform 19"/>
            <p:cNvSpPr>
              <a:spLocks/>
            </p:cNvSpPr>
            <p:nvPr userDrawn="1"/>
          </p:nvSpPr>
          <p:spPr bwMode="auto">
            <a:xfrm>
              <a:off x="1878" y="-394"/>
              <a:ext cx="114" cy="154"/>
            </a:xfrm>
            <a:custGeom>
              <a:avLst/>
              <a:gdLst>
                <a:gd name="T0" fmla="*/ 12 w 48"/>
                <a:gd name="T1" fmla="*/ 44 h 62"/>
                <a:gd name="T2" fmla="*/ 24 w 48"/>
                <a:gd name="T3" fmla="*/ 51 h 62"/>
                <a:gd name="T4" fmla="*/ 35 w 48"/>
                <a:gd name="T5" fmla="*/ 44 h 62"/>
                <a:gd name="T6" fmla="*/ 22 w 48"/>
                <a:gd name="T7" fmla="*/ 36 h 62"/>
                <a:gd name="T8" fmla="*/ 0 w 48"/>
                <a:gd name="T9" fmla="*/ 19 h 62"/>
                <a:gd name="T10" fmla="*/ 23 w 48"/>
                <a:gd name="T11" fmla="*/ 0 h 62"/>
                <a:gd name="T12" fmla="*/ 46 w 48"/>
                <a:gd name="T13" fmla="*/ 18 h 62"/>
                <a:gd name="T14" fmla="*/ 34 w 48"/>
                <a:gd name="T15" fmla="*/ 18 h 62"/>
                <a:gd name="T16" fmla="*/ 23 w 48"/>
                <a:gd name="T17" fmla="*/ 11 h 62"/>
                <a:gd name="T18" fmla="*/ 13 w 48"/>
                <a:gd name="T19" fmla="*/ 19 h 62"/>
                <a:gd name="T20" fmla="*/ 24 w 48"/>
                <a:gd name="T21" fmla="*/ 26 h 62"/>
                <a:gd name="T22" fmla="*/ 48 w 48"/>
                <a:gd name="T23" fmla="*/ 44 h 62"/>
                <a:gd name="T24" fmla="*/ 24 w 48"/>
                <a:gd name="T25" fmla="*/ 62 h 62"/>
                <a:gd name="T26" fmla="*/ 0 w 48"/>
                <a:gd name="T27" fmla="*/ 44 h 62"/>
                <a:gd name="T28" fmla="*/ 12 w 48"/>
                <a:gd name="T29" fmla="*/ 4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62">
                  <a:moveTo>
                    <a:pt x="12" y="44"/>
                  </a:moveTo>
                  <a:cubicBezTo>
                    <a:pt x="12" y="49"/>
                    <a:pt x="18" y="51"/>
                    <a:pt x="24" y="51"/>
                  </a:cubicBezTo>
                  <a:cubicBezTo>
                    <a:pt x="29" y="51"/>
                    <a:pt x="35" y="50"/>
                    <a:pt x="35" y="44"/>
                  </a:cubicBezTo>
                  <a:cubicBezTo>
                    <a:pt x="35" y="37"/>
                    <a:pt x="28" y="36"/>
                    <a:pt x="22" y="36"/>
                  </a:cubicBezTo>
                  <a:cubicBezTo>
                    <a:pt x="11" y="35"/>
                    <a:pt x="0" y="31"/>
                    <a:pt x="0" y="19"/>
                  </a:cubicBezTo>
                  <a:cubicBezTo>
                    <a:pt x="0" y="6"/>
                    <a:pt x="11" y="0"/>
                    <a:pt x="23" y="0"/>
                  </a:cubicBezTo>
                  <a:cubicBezTo>
                    <a:pt x="34" y="0"/>
                    <a:pt x="46" y="5"/>
                    <a:pt x="46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3" y="14"/>
                    <a:pt x="28" y="11"/>
                    <a:pt x="23" y="11"/>
                  </a:cubicBezTo>
                  <a:cubicBezTo>
                    <a:pt x="18" y="11"/>
                    <a:pt x="13" y="14"/>
                    <a:pt x="13" y="19"/>
                  </a:cubicBezTo>
                  <a:cubicBezTo>
                    <a:pt x="13" y="24"/>
                    <a:pt x="18" y="25"/>
                    <a:pt x="24" y="26"/>
                  </a:cubicBezTo>
                  <a:cubicBezTo>
                    <a:pt x="37" y="27"/>
                    <a:pt x="48" y="30"/>
                    <a:pt x="48" y="44"/>
                  </a:cubicBezTo>
                  <a:cubicBezTo>
                    <a:pt x="48" y="58"/>
                    <a:pt x="36" y="62"/>
                    <a:pt x="24" y="62"/>
                  </a:cubicBezTo>
                  <a:cubicBezTo>
                    <a:pt x="12" y="62"/>
                    <a:pt x="0" y="57"/>
                    <a:pt x="0" y="44"/>
                  </a:cubicBezTo>
                  <a:lnTo>
                    <a:pt x="12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00">
                <a:solidFill>
                  <a:schemeClr val="tx2"/>
                </a:solidFill>
              </a:endParaRPr>
            </a:p>
          </p:txBody>
        </p:sp>
        <p:sp>
          <p:nvSpPr>
            <p:cNvPr id="12" name="Freeform 20"/>
            <p:cNvSpPr>
              <a:spLocks/>
            </p:cNvSpPr>
            <p:nvPr userDrawn="1"/>
          </p:nvSpPr>
          <p:spPr bwMode="auto">
            <a:xfrm>
              <a:off x="2001" y="-389"/>
              <a:ext cx="104" cy="147"/>
            </a:xfrm>
            <a:custGeom>
              <a:avLst/>
              <a:gdLst>
                <a:gd name="T0" fmla="*/ 0 w 104"/>
                <a:gd name="T1" fmla="*/ 0 h 147"/>
                <a:gd name="T2" fmla="*/ 0 w 104"/>
                <a:gd name="T3" fmla="*/ 28 h 147"/>
                <a:gd name="T4" fmla="*/ 38 w 104"/>
                <a:gd name="T5" fmla="*/ 28 h 147"/>
                <a:gd name="T6" fmla="*/ 38 w 104"/>
                <a:gd name="T7" fmla="*/ 147 h 147"/>
                <a:gd name="T8" fmla="*/ 66 w 104"/>
                <a:gd name="T9" fmla="*/ 147 h 147"/>
                <a:gd name="T10" fmla="*/ 66 w 104"/>
                <a:gd name="T11" fmla="*/ 28 h 147"/>
                <a:gd name="T12" fmla="*/ 104 w 104"/>
                <a:gd name="T13" fmla="*/ 28 h 147"/>
                <a:gd name="T14" fmla="*/ 104 w 104"/>
                <a:gd name="T15" fmla="*/ 0 h 147"/>
                <a:gd name="T16" fmla="*/ 0 w 104"/>
                <a:gd name="T17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47">
                  <a:moveTo>
                    <a:pt x="0" y="0"/>
                  </a:moveTo>
                  <a:lnTo>
                    <a:pt x="0" y="28"/>
                  </a:lnTo>
                  <a:lnTo>
                    <a:pt x="38" y="28"/>
                  </a:lnTo>
                  <a:lnTo>
                    <a:pt x="38" y="147"/>
                  </a:lnTo>
                  <a:lnTo>
                    <a:pt x="66" y="147"/>
                  </a:lnTo>
                  <a:lnTo>
                    <a:pt x="66" y="28"/>
                  </a:lnTo>
                  <a:lnTo>
                    <a:pt x="104" y="28"/>
                  </a:lnTo>
                  <a:lnTo>
                    <a:pt x="10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00">
                <a:solidFill>
                  <a:schemeClr val="tx2"/>
                </a:solidFill>
              </a:endParaRPr>
            </a:p>
          </p:txBody>
        </p:sp>
        <p:sp>
          <p:nvSpPr>
            <p:cNvPr id="13" name="Freeform 21"/>
            <p:cNvSpPr>
              <a:spLocks/>
            </p:cNvSpPr>
            <p:nvPr userDrawn="1"/>
          </p:nvSpPr>
          <p:spPr bwMode="auto">
            <a:xfrm>
              <a:off x="2257" y="-391"/>
              <a:ext cx="119" cy="149"/>
            </a:xfrm>
            <a:custGeom>
              <a:avLst/>
              <a:gdLst>
                <a:gd name="T0" fmla="*/ 0 w 119"/>
                <a:gd name="T1" fmla="*/ 0 h 149"/>
                <a:gd name="T2" fmla="*/ 0 w 119"/>
                <a:gd name="T3" fmla="*/ 149 h 149"/>
                <a:gd name="T4" fmla="*/ 29 w 119"/>
                <a:gd name="T5" fmla="*/ 149 h 149"/>
                <a:gd name="T6" fmla="*/ 29 w 119"/>
                <a:gd name="T7" fmla="*/ 64 h 149"/>
                <a:gd name="T8" fmla="*/ 110 w 119"/>
                <a:gd name="T9" fmla="*/ 149 h 149"/>
                <a:gd name="T10" fmla="*/ 119 w 119"/>
                <a:gd name="T11" fmla="*/ 149 h 149"/>
                <a:gd name="T12" fmla="*/ 119 w 119"/>
                <a:gd name="T13" fmla="*/ 2 h 149"/>
                <a:gd name="T14" fmla="*/ 88 w 119"/>
                <a:gd name="T15" fmla="*/ 2 h 149"/>
                <a:gd name="T16" fmla="*/ 88 w 119"/>
                <a:gd name="T17" fmla="*/ 84 h 149"/>
                <a:gd name="T18" fmla="*/ 10 w 119"/>
                <a:gd name="T19" fmla="*/ 0 h 149"/>
                <a:gd name="T20" fmla="*/ 0 w 119"/>
                <a:gd name="T2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9" h="149">
                  <a:moveTo>
                    <a:pt x="0" y="0"/>
                  </a:moveTo>
                  <a:lnTo>
                    <a:pt x="0" y="149"/>
                  </a:lnTo>
                  <a:lnTo>
                    <a:pt x="29" y="149"/>
                  </a:lnTo>
                  <a:lnTo>
                    <a:pt x="29" y="64"/>
                  </a:lnTo>
                  <a:lnTo>
                    <a:pt x="110" y="149"/>
                  </a:lnTo>
                  <a:lnTo>
                    <a:pt x="119" y="149"/>
                  </a:lnTo>
                  <a:lnTo>
                    <a:pt x="119" y="2"/>
                  </a:lnTo>
                  <a:lnTo>
                    <a:pt x="88" y="2"/>
                  </a:lnTo>
                  <a:lnTo>
                    <a:pt x="88" y="84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00">
                <a:solidFill>
                  <a:schemeClr val="tx2"/>
                </a:solidFill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 userDrawn="1"/>
          </p:nvSpPr>
          <p:spPr bwMode="auto">
            <a:xfrm>
              <a:off x="2409" y="-389"/>
              <a:ext cx="121" cy="147"/>
            </a:xfrm>
            <a:custGeom>
              <a:avLst/>
              <a:gdLst>
                <a:gd name="T0" fmla="*/ 22 w 51"/>
                <a:gd name="T1" fmla="*/ 48 h 59"/>
                <a:gd name="T2" fmla="*/ 38 w 51"/>
                <a:gd name="T3" fmla="*/ 29 h 59"/>
                <a:gd name="T4" fmla="*/ 22 w 51"/>
                <a:gd name="T5" fmla="*/ 11 h 59"/>
                <a:gd name="T6" fmla="*/ 12 w 51"/>
                <a:gd name="T7" fmla="*/ 11 h 59"/>
                <a:gd name="T8" fmla="*/ 12 w 51"/>
                <a:gd name="T9" fmla="*/ 48 h 59"/>
                <a:gd name="T10" fmla="*/ 22 w 51"/>
                <a:gd name="T11" fmla="*/ 48 h 59"/>
                <a:gd name="T12" fmla="*/ 22 w 51"/>
                <a:gd name="T13" fmla="*/ 0 h 59"/>
                <a:gd name="T14" fmla="*/ 51 w 51"/>
                <a:gd name="T15" fmla="*/ 29 h 59"/>
                <a:gd name="T16" fmla="*/ 22 w 51"/>
                <a:gd name="T17" fmla="*/ 59 h 59"/>
                <a:gd name="T18" fmla="*/ 0 w 51"/>
                <a:gd name="T19" fmla="*/ 59 h 59"/>
                <a:gd name="T20" fmla="*/ 0 w 51"/>
                <a:gd name="T21" fmla="*/ 0 h 59"/>
                <a:gd name="T22" fmla="*/ 22 w 51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" h="59">
                  <a:moveTo>
                    <a:pt x="22" y="48"/>
                  </a:moveTo>
                  <a:cubicBezTo>
                    <a:pt x="33" y="48"/>
                    <a:pt x="38" y="39"/>
                    <a:pt x="38" y="29"/>
                  </a:cubicBezTo>
                  <a:cubicBezTo>
                    <a:pt x="38" y="20"/>
                    <a:pt x="33" y="11"/>
                    <a:pt x="2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48"/>
                    <a:pt x="12" y="48"/>
                    <a:pt x="12" y="48"/>
                  </a:cubicBezTo>
                  <a:lnTo>
                    <a:pt x="22" y="48"/>
                  </a:lnTo>
                  <a:close/>
                  <a:moveTo>
                    <a:pt x="22" y="0"/>
                  </a:moveTo>
                  <a:cubicBezTo>
                    <a:pt x="41" y="0"/>
                    <a:pt x="51" y="14"/>
                    <a:pt x="51" y="29"/>
                  </a:cubicBezTo>
                  <a:cubicBezTo>
                    <a:pt x="51" y="44"/>
                    <a:pt x="41" y="59"/>
                    <a:pt x="22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00">
                <a:solidFill>
                  <a:schemeClr val="tx2"/>
                </a:solidFill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 userDrawn="1"/>
          </p:nvSpPr>
          <p:spPr bwMode="auto">
            <a:xfrm>
              <a:off x="2537" y="-391"/>
              <a:ext cx="140" cy="149"/>
            </a:xfrm>
            <a:custGeom>
              <a:avLst/>
              <a:gdLst>
                <a:gd name="T0" fmla="*/ 72 w 140"/>
                <a:gd name="T1" fmla="*/ 27 h 149"/>
                <a:gd name="T2" fmla="*/ 100 w 140"/>
                <a:gd name="T3" fmla="*/ 97 h 149"/>
                <a:gd name="T4" fmla="*/ 41 w 140"/>
                <a:gd name="T5" fmla="*/ 97 h 149"/>
                <a:gd name="T6" fmla="*/ 72 w 140"/>
                <a:gd name="T7" fmla="*/ 27 h 149"/>
                <a:gd name="T8" fmla="*/ 67 w 140"/>
                <a:gd name="T9" fmla="*/ 0 h 149"/>
                <a:gd name="T10" fmla="*/ 0 w 140"/>
                <a:gd name="T11" fmla="*/ 146 h 149"/>
                <a:gd name="T12" fmla="*/ 0 w 140"/>
                <a:gd name="T13" fmla="*/ 149 h 149"/>
                <a:gd name="T14" fmla="*/ 19 w 140"/>
                <a:gd name="T15" fmla="*/ 149 h 149"/>
                <a:gd name="T16" fmla="*/ 36 w 140"/>
                <a:gd name="T17" fmla="*/ 111 h 149"/>
                <a:gd name="T18" fmla="*/ 107 w 140"/>
                <a:gd name="T19" fmla="*/ 111 h 149"/>
                <a:gd name="T20" fmla="*/ 124 w 140"/>
                <a:gd name="T21" fmla="*/ 149 h 149"/>
                <a:gd name="T22" fmla="*/ 140 w 140"/>
                <a:gd name="T23" fmla="*/ 149 h 149"/>
                <a:gd name="T24" fmla="*/ 140 w 140"/>
                <a:gd name="T25" fmla="*/ 146 h 149"/>
                <a:gd name="T26" fmla="*/ 74 w 140"/>
                <a:gd name="T27" fmla="*/ 0 h 149"/>
                <a:gd name="T28" fmla="*/ 67 w 140"/>
                <a:gd name="T29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49">
                  <a:moveTo>
                    <a:pt x="72" y="27"/>
                  </a:moveTo>
                  <a:lnTo>
                    <a:pt x="100" y="97"/>
                  </a:lnTo>
                  <a:lnTo>
                    <a:pt x="41" y="97"/>
                  </a:lnTo>
                  <a:lnTo>
                    <a:pt x="72" y="27"/>
                  </a:lnTo>
                  <a:close/>
                  <a:moveTo>
                    <a:pt x="67" y="0"/>
                  </a:moveTo>
                  <a:lnTo>
                    <a:pt x="0" y="146"/>
                  </a:lnTo>
                  <a:lnTo>
                    <a:pt x="0" y="149"/>
                  </a:lnTo>
                  <a:lnTo>
                    <a:pt x="19" y="149"/>
                  </a:lnTo>
                  <a:lnTo>
                    <a:pt x="36" y="111"/>
                  </a:lnTo>
                  <a:lnTo>
                    <a:pt x="107" y="111"/>
                  </a:lnTo>
                  <a:lnTo>
                    <a:pt x="124" y="149"/>
                  </a:lnTo>
                  <a:lnTo>
                    <a:pt x="140" y="149"/>
                  </a:lnTo>
                  <a:lnTo>
                    <a:pt x="140" y="146"/>
                  </a:lnTo>
                  <a:lnTo>
                    <a:pt x="74" y="0"/>
                  </a:lnTo>
                  <a:lnTo>
                    <a:pt x="6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00">
                <a:solidFill>
                  <a:schemeClr val="tx2"/>
                </a:solidFill>
              </a:endParaRPr>
            </a:p>
          </p:txBody>
        </p:sp>
        <p:sp>
          <p:nvSpPr>
            <p:cNvPr id="16" name="Freeform 24"/>
            <p:cNvSpPr>
              <a:spLocks/>
            </p:cNvSpPr>
            <p:nvPr userDrawn="1"/>
          </p:nvSpPr>
          <p:spPr bwMode="auto">
            <a:xfrm>
              <a:off x="2685" y="-391"/>
              <a:ext cx="140" cy="151"/>
            </a:xfrm>
            <a:custGeom>
              <a:avLst/>
              <a:gdLst>
                <a:gd name="T0" fmla="*/ 30 w 59"/>
                <a:gd name="T1" fmla="*/ 0 h 61"/>
                <a:gd name="T2" fmla="*/ 56 w 59"/>
                <a:gd name="T3" fmla="*/ 18 h 61"/>
                <a:gd name="T4" fmla="*/ 49 w 59"/>
                <a:gd name="T5" fmla="*/ 18 h 61"/>
                <a:gd name="T6" fmla="*/ 30 w 59"/>
                <a:gd name="T7" fmla="*/ 6 h 61"/>
                <a:gd name="T8" fmla="*/ 7 w 59"/>
                <a:gd name="T9" fmla="*/ 30 h 61"/>
                <a:gd name="T10" fmla="*/ 30 w 59"/>
                <a:gd name="T11" fmla="*/ 54 h 61"/>
                <a:gd name="T12" fmla="*/ 52 w 59"/>
                <a:gd name="T13" fmla="*/ 35 h 61"/>
                <a:gd name="T14" fmla="*/ 31 w 59"/>
                <a:gd name="T15" fmla="*/ 35 h 61"/>
                <a:gd name="T16" fmla="*/ 31 w 59"/>
                <a:gd name="T17" fmla="*/ 29 h 61"/>
                <a:gd name="T18" fmla="*/ 58 w 59"/>
                <a:gd name="T19" fmla="*/ 29 h 61"/>
                <a:gd name="T20" fmla="*/ 56 w 59"/>
                <a:gd name="T21" fmla="*/ 44 h 61"/>
                <a:gd name="T22" fmla="*/ 30 w 59"/>
                <a:gd name="T23" fmla="*/ 61 h 61"/>
                <a:gd name="T24" fmla="*/ 0 w 59"/>
                <a:gd name="T25" fmla="*/ 30 h 61"/>
                <a:gd name="T26" fmla="*/ 30 w 59"/>
                <a:gd name="T2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9" h="61">
                  <a:moveTo>
                    <a:pt x="30" y="0"/>
                  </a:moveTo>
                  <a:cubicBezTo>
                    <a:pt x="41" y="0"/>
                    <a:pt x="53" y="5"/>
                    <a:pt x="56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6" y="9"/>
                    <a:pt x="39" y="6"/>
                    <a:pt x="30" y="6"/>
                  </a:cubicBezTo>
                  <a:cubicBezTo>
                    <a:pt x="16" y="6"/>
                    <a:pt x="7" y="17"/>
                    <a:pt x="7" y="30"/>
                  </a:cubicBezTo>
                  <a:cubicBezTo>
                    <a:pt x="7" y="44"/>
                    <a:pt x="16" y="54"/>
                    <a:pt x="30" y="54"/>
                  </a:cubicBezTo>
                  <a:cubicBezTo>
                    <a:pt x="42" y="54"/>
                    <a:pt x="51" y="48"/>
                    <a:pt x="5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9" y="34"/>
                    <a:pt x="58" y="40"/>
                    <a:pt x="56" y="44"/>
                  </a:cubicBezTo>
                  <a:cubicBezTo>
                    <a:pt x="52" y="55"/>
                    <a:pt x="42" y="61"/>
                    <a:pt x="30" y="61"/>
                  </a:cubicBezTo>
                  <a:cubicBezTo>
                    <a:pt x="13" y="61"/>
                    <a:pt x="0" y="49"/>
                    <a:pt x="0" y="30"/>
                  </a:cubicBezTo>
                  <a:cubicBezTo>
                    <a:pt x="0" y="12"/>
                    <a:pt x="13" y="0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00">
                <a:solidFill>
                  <a:schemeClr val="tx2"/>
                </a:solidFill>
              </a:endParaRPr>
            </a:p>
          </p:txBody>
        </p:sp>
        <p:sp>
          <p:nvSpPr>
            <p:cNvPr id="17" name="Freeform 25"/>
            <p:cNvSpPr>
              <a:spLocks/>
            </p:cNvSpPr>
            <p:nvPr userDrawn="1"/>
          </p:nvSpPr>
          <p:spPr bwMode="auto">
            <a:xfrm>
              <a:off x="2851" y="-389"/>
              <a:ext cx="83" cy="147"/>
            </a:xfrm>
            <a:custGeom>
              <a:avLst/>
              <a:gdLst>
                <a:gd name="T0" fmla="*/ 0 w 83"/>
                <a:gd name="T1" fmla="*/ 0 h 147"/>
                <a:gd name="T2" fmla="*/ 0 w 83"/>
                <a:gd name="T3" fmla="*/ 147 h 147"/>
                <a:gd name="T4" fmla="*/ 83 w 83"/>
                <a:gd name="T5" fmla="*/ 147 h 147"/>
                <a:gd name="T6" fmla="*/ 83 w 83"/>
                <a:gd name="T7" fmla="*/ 132 h 147"/>
                <a:gd name="T8" fmla="*/ 16 w 83"/>
                <a:gd name="T9" fmla="*/ 132 h 147"/>
                <a:gd name="T10" fmla="*/ 16 w 83"/>
                <a:gd name="T11" fmla="*/ 77 h 147"/>
                <a:gd name="T12" fmla="*/ 78 w 83"/>
                <a:gd name="T13" fmla="*/ 77 h 147"/>
                <a:gd name="T14" fmla="*/ 78 w 83"/>
                <a:gd name="T15" fmla="*/ 62 h 147"/>
                <a:gd name="T16" fmla="*/ 16 w 83"/>
                <a:gd name="T17" fmla="*/ 62 h 147"/>
                <a:gd name="T18" fmla="*/ 16 w 83"/>
                <a:gd name="T19" fmla="*/ 15 h 147"/>
                <a:gd name="T20" fmla="*/ 80 w 83"/>
                <a:gd name="T21" fmla="*/ 15 h 147"/>
                <a:gd name="T22" fmla="*/ 80 w 83"/>
                <a:gd name="T23" fmla="*/ 0 h 147"/>
                <a:gd name="T24" fmla="*/ 0 w 83"/>
                <a:gd name="T25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" h="147">
                  <a:moveTo>
                    <a:pt x="0" y="0"/>
                  </a:moveTo>
                  <a:lnTo>
                    <a:pt x="0" y="147"/>
                  </a:lnTo>
                  <a:lnTo>
                    <a:pt x="83" y="147"/>
                  </a:lnTo>
                  <a:lnTo>
                    <a:pt x="83" y="132"/>
                  </a:lnTo>
                  <a:lnTo>
                    <a:pt x="16" y="132"/>
                  </a:lnTo>
                  <a:lnTo>
                    <a:pt x="16" y="77"/>
                  </a:lnTo>
                  <a:lnTo>
                    <a:pt x="78" y="77"/>
                  </a:lnTo>
                  <a:lnTo>
                    <a:pt x="78" y="62"/>
                  </a:lnTo>
                  <a:lnTo>
                    <a:pt x="16" y="62"/>
                  </a:lnTo>
                  <a:lnTo>
                    <a:pt x="16" y="15"/>
                  </a:lnTo>
                  <a:lnTo>
                    <a:pt x="80" y="15"/>
                  </a:lnTo>
                  <a:lnTo>
                    <a:pt x="8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00">
                <a:solidFill>
                  <a:schemeClr val="tx2"/>
                </a:solidFill>
              </a:endParaRPr>
            </a:p>
          </p:txBody>
        </p:sp>
        <p:sp>
          <p:nvSpPr>
            <p:cNvPr id="18" name="Freeform 26"/>
            <p:cNvSpPr>
              <a:spLocks/>
            </p:cNvSpPr>
            <p:nvPr userDrawn="1"/>
          </p:nvSpPr>
          <p:spPr bwMode="auto">
            <a:xfrm>
              <a:off x="2965" y="-391"/>
              <a:ext cx="114" cy="149"/>
            </a:xfrm>
            <a:custGeom>
              <a:avLst/>
              <a:gdLst>
                <a:gd name="T0" fmla="*/ 0 w 114"/>
                <a:gd name="T1" fmla="*/ 0 h 149"/>
                <a:gd name="T2" fmla="*/ 0 w 114"/>
                <a:gd name="T3" fmla="*/ 149 h 149"/>
                <a:gd name="T4" fmla="*/ 16 w 114"/>
                <a:gd name="T5" fmla="*/ 149 h 149"/>
                <a:gd name="T6" fmla="*/ 16 w 114"/>
                <a:gd name="T7" fmla="*/ 77 h 149"/>
                <a:gd name="T8" fmla="*/ 16 w 114"/>
                <a:gd name="T9" fmla="*/ 37 h 149"/>
                <a:gd name="T10" fmla="*/ 106 w 114"/>
                <a:gd name="T11" fmla="*/ 149 h 149"/>
                <a:gd name="T12" fmla="*/ 114 w 114"/>
                <a:gd name="T13" fmla="*/ 149 h 149"/>
                <a:gd name="T14" fmla="*/ 114 w 114"/>
                <a:gd name="T15" fmla="*/ 2 h 149"/>
                <a:gd name="T16" fmla="*/ 97 w 114"/>
                <a:gd name="T17" fmla="*/ 2 h 149"/>
                <a:gd name="T18" fmla="*/ 97 w 114"/>
                <a:gd name="T19" fmla="*/ 69 h 149"/>
                <a:gd name="T20" fmla="*/ 97 w 114"/>
                <a:gd name="T21" fmla="*/ 114 h 149"/>
                <a:gd name="T22" fmla="*/ 7 w 114"/>
                <a:gd name="T23" fmla="*/ 0 h 149"/>
                <a:gd name="T24" fmla="*/ 0 w 114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4" h="149">
                  <a:moveTo>
                    <a:pt x="0" y="0"/>
                  </a:moveTo>
                  <a:lnTo>
                    <a:pt x="0" y="149"/>
                  </a:lnTo>
                  <a:lnTo>
                    <a:pt x="16" y="149"/>
                  </a:lnTo>
                  <a:lnTo>
                    <a:pt x="16" y="77"/>
                  </a:lnTo>
                  <a:lnTo>
                    <a:pt x="16" y="37"/>
                  </a:lnTo>
                  <a:lnTo>
                    <a:pt x="106" y="149"/>
                  </a:lnTo>
                  <a:lnTo>
                    <a:pt x="114" y="149"/>
                  </a:lnTo>
                  <a:lnTo>
                    <a:pt x="114" y="2"/>
                  </a:lnTo>
                  <a:lnTo>
                    <a:pt x="97" y="2"/>
                  </a:lnTo>
                  <a:lnTo>
                    <a:pt x="97" y="69"/>
                  </a:lnTo>
                  <a:lnTo>
                    <a:pt x="97" y="114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00">
                <a:solidFill>
                  <a:schemeClr val="tx2"/>
                </a:solidFill>
              </a:endParaRPr>
            </a:p>
          </p:txBody>
        </p:sp>
        <p:sp>
          <p:nvSpPr>
            <p:cNvPr id="19" name="Freeform 27"/>
            <p:cNvSpPr>
              <a:spLocks/>
            </p:cNvSpPr>
            <p:nvPr userDrawn="1"/>
          </p:nvSpPr>
          <p:spPr bwMode="auto">
            <a:xfrm>
              <a:off x="3107" y="-391"/>
              <a:ext cx="135" cy="151"/>
            </a:xfrm>
            <a:custGeom>
              <a:avLst/>
              <a:gdLst>
                <a:gd name="T0" fmla="*/ 30 w 57"/>
                <a:gd name="T1" fmla="*/ 0 h 61"/>
                <a:gd name="T2" fmla="*/ 56 w 57"/>
                <a:gd name="T3" fmla="*/ 19 h 61"/>
                <a:gd name="T4" fmla="*/ 50 w 57"/>
                <a:gd name="T5" fmla="*/ 19 h 61"/>
                <a:gd name="T6" fmla="*/ 30 w 57"/>
                <a:gd name="T7" fmla="*/ 6 h 61"/>
                <a:gd name="T8" fmla="*/ 7 w 57"/>
                <a:gd name="T9" fmla="*/ 30 h 61"/>
                <a:gd name="T10" fmla="*/ 30 w 57"/>
                <a:gd name="T11" fmla="*/ 54 h 61"/>
                <a:gd name="T12" fmla="*/ 50 w 57"/>
                <a:gd name="T13" fmla="*/ 41 h 61"/>
                <a:gd name="T14" fmla="*/ 57 w 57"/>
                <a:gd name="T15" fmla="*/ 41 h 61"/>
                <a:gd name="T16" fmla="*/ 30 w 57"/>
                <a:gd name="T17" fmla="*/ 61 h 61"/>
                <a:gd name="T18" fmla="*/ 0 w 57"/>
                <a:gd name="T19" fmla="*/ 30 h 61"/>
                <a:gd name="T20" fmla="*/ 30 w 57"/>
                <a:gd name="T2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61">
                  <a:moveTo>
                    <a:pt x="30" y="0"/>
                  </a:moveTo>
                  <a:cubicBezTo>
                    <a:pt x="41" y="0"/>
                    <a:pt x="53" y="6"/>
                    <a:pt x="56" y="19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46" y="10"/>
                    <a:pt x="39" y="6"/>
                    <a:pt x="30" y="6"/>
                  </a:cubicBezTo>
                  <a:cubicBezTo>
                    <a:pt x="16" y="6"/>
                    <a:pt x="7" y="17"/>
                    <a:pt x="7" y="30"/>
                  </a:cubicBezTo>
                  <a:cubicBezTo>
                    <a:pt x="7" y="44"/>
                    <a:pt x="16" y="54"/>
                    <a:pt x="30" y="54"/>
                  </a:cubicBezTo>
                  <a:cubicBezTo>
                    <a:pt x="39" y="54"/>
                    <a:pt x="47" y="50"/>
                    <a:pt x="50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3" y="54"/>
                    <a:pt x="42" y="61"/>
                    <a:pt x="30" y="61"/>
                  </a:cubicBezTo>
                  <a:cubicBezTo>
                    <a:pt x="13" y="61"/>
                    <a:pt x="0" y="49"/>
                    <a:pt x="0" y="30"/>
                  </a:cubicBezTo>
                  <a:cubicBezTo>
                    <a:pt x="0" y="12"/>
                    <a:pt x="13" y="0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00">
                <a:solidFill>
                  <a:schemeClr val="tx2"/>
                </a:solidFill>
              </a:endParaRPr>
            </a:p>
          </p:txBody>
        </p:sp>
        <p:sp>
          <p:nvSpPr>
            <p:cNvPr id="20" name="Freeform 28"/>
            <p:cNvSpPr>
              <a:spLocks/>
            </p:cNvSpPr>
            <p:nvPr userDrawn="1"/>
          </p:nvSpPr>
          <p:spPr bwMode="auto">
            <a:xfrm>
              <a:off x="3249" y="-389"/>
              <a:ext cx="119" cy="147"/>
            </a:xfrm>
            <a:custGeom>
              <a:avLst/>
              <a:gdLst>
                <a:gd name="T0" fmla="*/ 102 w 119"/>
                <a:gd name="T1" fmla="*/ 0 h 147"/>
                <a:gd name="T2" fmla="*/ 81 w 119"/>
                <a:gd name="T3" fmla="*/ 35 h 147"/>
                <a:gd name="T4" fmla="*/ 62 w 119"/>
                <a:gd name="T5" fmla="*/ 70 h 147"/>
                <a:gd name="T6" fmla="*/ 60 w 119"/>
                <a:gd name="T7" fmla="*/ 70 h 147"/>
                <a:gd name="T8" fmla="*/ 41 w 119"/>
                <a:gd name="T9" fmla="*/ 33 h 147"/>
                <a:gd name="T10" fmla="*/ 19 w 119"/>
                <a:gd name="T11" fmla="*/ 0 h 147"/>
                <a:gd name="T12" fmla="*/ 0 w 119"/>
                <a:gd name="T13" fmla="*/ 0 h 147"/>
                <a:gd name="T14" fmla="*/ 0 w 119"/>
                <a:gd name="T15" fmla="*/ 3 h 147"/>
                <a:gd name="T16" fmla="*/ 53 w 119"/>
                <a:gd name="T17" fmla="*/ 87 h 147"/>
                <a:gd name="T18" fmla="*/ 53 w 119"/>
                <a:gd name="T19" fmla="*/ 147 h 147"/>
                <a:gd name="T20" fmla="*/ 69 w 119"/>
                <a:gd name="T21" fmla="*/ 147 h 147"/>
                <a:gd name="T22" fmla="*/ 69 w 119"/>
                <a:gd name="T23" fmla="*/ 87 h 147"/>
                <a:gd name="T24" fmla="*/ 119 w 119"/>
                <a:gd name="T25" fmla="*/ 3 h 147"/>
                <a:gd name="T26" fmla="*/ 119 w 119"/>
                <a:gd name="T27" fmla="*/ 0 h 147"/>
                <a:gd name="T28" fmla="*/ 102 w 119"/>
                <a:gd name="T2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9" h="147">
                  <a:moveTo>
                    <a:pt x="102" y="0"/>
                  </a:moveTo>
                  <a:lnTo>
                    <a:pt x="81" y="35"/>
                  </a:lnTo>
                  <a:lnTo>
                    <a:pt x="62" y="70"/>
                  </a:lnTo>
                  <a:lnTo>
                    <a:pt x="60" y="70"/>
                  </a:lnTo>
                  <a:lnTo>
                    <a:pt x="41" y="33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53" y="87"/>
                  </a:lnTo>
                  <a:lnTo>
                    <a:pt x="53" y="147"/>
                  </a:lnTo>
                  <a:lnTo>
                    <a:pt x="69" y="147"/>
                  </a:lnTo>
                  <a:lnTo>
                    <a:pt x="69" y="87"/>
                  </a:lnTo>
                  <a:lnTo>
                    <a:pt x="119" y="3"/>
                  </a:lnTo>
                  <a:lnTo>
                    <a:pt x="119" y="0"/>
                  </a:lnTo>
                  <a:lnTo>
                    <a:pt x="10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00">
                <a:solidFill>
                  <a:schemeClr val="tx2"/>
                </a:solidFill>
              </a:endParaRPr>
            </a:p>
          </p:txBody>
        </p:sp>
        <p:sp>
          <p:nvSpPr>
            <p:cNvPr id="21" name="Freeform 29"/>
            <p:cNvSpPr>
              <a:spLocks/>
            </p:cNvSpPr>
            <p:nvPr userDrawn="1"/>
          </p:nvSpPr>
          <p:spPr bwMode="auto">
            <a:xfrm>
              <a:off x="2098" y="-391"/>
              <a:ext cx="143" cy="149"/>
            </a:xfrm>
            <a:custGeom>
              <a:avLst/>
              <a:gdLst>
                <a:gd name="T0" fmla="*/ 64 w 143"/>
                <a:gd name="T1" fmla="*/ 0 h 149"/>
                <a:gd name="T2" fmla="*/ 0 w 143"/>
                <a:gd name="T3" fmla="*/ 144 h 149"/>
                <a:gd name="T4" fmla="*/ 0 w 143"/>
                <a:gd name="T5" fmla="*/ 149 h 149"/>
                <a:gd name="T6" fmla="*/ 31 w 143"/>
                <a:gd name="T7" fmla="*/ 149 h 149"/>
                <a:gd name="T8" fmla="*/ 72 w 143"/>
                <a:gd name="T9" fmla="*/ 49 h 149"/>
                <a:gd name="T10" fmla="*/ 112 w 143"/>
                <a:gd name="T11" fmla="*/ 149 h 149"/>
                <a:gd name="T12" fmla="*/ 143 w 143"/>
                <a:gd name="T13" fmla="*/ 149 h 149"/>
                <a:gd name="T14" fmla="*/ 143 w 143"/>
                <a:gd name="T15" fmla="*/ 144 h 149"/>
                <a:gd name="T16" fmla="*/ 79 w 143"/>
                <a:gd name="T17" fmla="*/ 0 h 149"/>
                <a:gd name="T18" fmla="*/ 64 w 143"/>
                <a:gd name="T19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49">
                  <a:moveTo>
                    <a:pt x="64" y="0"/>
                  </a:moveTo>
                  <a:lnTo>
                    <a:pt x="0" y="144"/>
                  </a:lnTo>
                  <a:lnTo>
                    <a:pt x="0" y="149"/>
                  </a:lnTo>
                  <a:lnTo>
                    <a:pt x="31" y="149"/>
                  </a:lnTo>
                  <a:lnTo>
                    <a:pt x="72" y="49"/>
                  </a:lnTo>
                  <a:lnTo>
                    <a:pt x="112" y="149"/>
                  </a:lnTo>
                  <a:lnTo>
                    <a:pt x="143" y="149"/>
                  </a:lnTo>
                  <a:lnTo>
                    <a:pt x="143" y="144"/>
                  </a:lnTo>
                  <a:lnTo>
                    <a:pt x="79" y="0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00">
                <a:solidFill>
                  <a:schemeClr val="tx2"/>
                </a:solidFill>
              </a:endParaRPr>
            </a:p>
          </p:txBody>
        </p:sp>
      </p:grpSp>
      <p:sp>
        <p:nvSpPr>
          <p:cNvPr id="26" name="Picture Placeholder 25"/>
          <p:cNvSpPr>
            <a:spLocks noGrp="1"/>
          </p:cNvSpPr>
          <p:nvPr>
            <p:ph type="pic" sz="quarter" idx="14" hasCustomPrompt="1"/>
          </p:nvPr>
        </p:nvSpPr>
        <p:spPr>
          <a:xfrm>
            <a:off x="9791374" y="607713"/>
            <a:ext cx="2715392" cy="1296000"/>
          </a:xfrm>
        </p:spPr>
        <p:txBody>
          <a:bodyPr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/>
              <a:t>Client logo</a:t>
            </a: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947952" y="3152831"/>
            <a:ext cx="3462125" cy="0"/>
          </a:xfrm>
          <a:prstGeom prst="line">
            <a:avLst/>
          </a:prstGeom>
          <a:ln w="63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>
            <a:off x="4864803" y="3152831"/>
            <a:ext cx="3462125" cy="0"/>
          </a:xfrm>
          <a:prstGeom prst="line">
            <a:avLst/>
          </a:prstGeom>
          <a:ln w="63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947951" y="1599020"/>
            <a:ext cx="7427080" cy="1393530"/>
          </a:xfrm>
        </p:spPr>
        <p:txBody>
          <a:bodyPr/>
          <a:lstStyle>
            <a:lvl1pPr>
              <a:lnSpc>
                <a:spcPct val="95000"/>
              </a:lnSpc>
              <a:spcBef>
                <a:spcPts val="0"/>
              </a:spcBef>
              <a:defRPr sz="1800" b="1" baseline="0">
                <a:solidFill>
                  <a:schemeClr val="tx2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standfirst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42828" y="422476"/>
            <a:ext cx="5953136" cy="14400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700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Page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174255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Disp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24203" y="7008172"/>
            <a:ext cx="3024664" cy="402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7B7863-DFF3-4F39-83A2-3C62F44E157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947953" y="6979163"/>
            <a:ext cx="5773523" cy="90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TextBox 5"/>
          <p:cNvSpPr txBox="1"/>
          <p:nvPr userDrawn="1"/>
        </p:nvSpPr>
        <p:spPr>
          <a:xfrm>
            <a:off x="1924283" y="-449670"/>
            <a:ext cx="9594385" cy="449670"/>
          </a:xfrm>
          <a:prstGeom prst="rect">
            <a:avLst/>
          </a:prstGeom>
          <a:noFill/>
        </p:spPr>
        <p:txBody>
          <a:bodyPr wrap="square" lIns="0" tIns="0" rIns="0" bIns="36000" rtlCol="0" anchor="b" anchorCtr="0">
            <a:spAutoFit/>
          </a:bodyPr>
          <a:lstStyle/>
          <a:p>
            <a:pPr algn="ctr">
              <a:lnSpc>
                <a:spcPct val="121000"/>
              </a:lnSpc>
              <a:spcBef>
                <a:spcPts val="850"/>
              </a:spcBef>
            </a:pPr>
            <a:r>
              <a:rPr lang="en-GB" sz="800" spc="20"/>
              <a:t>White backround helps give contrast across logos, and avoids visual problems if they’re on a white background.</a:t>
            </a:r>
          </a:p>
          <a:p>
            <a:pPr algn="ctr">
              <a:lnSpc>
                <a:spcPct val="121000"/>
              </a:lnSpc>
              <a:spcBef>
                <a:spcPts val="850"/>
              </a:spcBef>
            </a:pPr>
            <a:r>
              <a:rPr lang="en-GB" sz="800" spc="20"/>
              <a:t>Adjust table structure to match rules to number of logos being displayed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2828" y="422476"/>
            <a:ext cx="5953136" cy="14400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700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Page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4361059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8"/>
          <p:cNvGrpSpPr>
            <a:grpSpLocks noChangeAspect="1"/>
          </p:cNvGrpSpPr>
          <p:nvPr userDrawn="1"/>
        </p:nvGrpSpPr>
        <p:grpSpPr bwMode="auto">
          <a:xfrm>
            <a:off x="10047705" y="6661150"/>
            <a:ext cx="2511738" cy="206504"/>
            <a:chOff x="1878" y="-394"/>
            <a:chExt cx="1490" cy="154"/>
          </a:xfrm>
          <a:solidFill>
            <a:schemeClr val="tx2"/>
          </a:solidFill>
        </p:grpSpPr>
        <p:sp>
          <p:nvSpPr>
            <p:cNvPr id="9" name="Freeform 19"/>
            <p:cNvSpPr>
              <a:spLocks/>
            </p:cNvSpPr>
            <p:nvPr userDrawn="1"/>
          </p:nvSpPr>
          <p:spPr bwMode="auto">
            <a:xfrm>
              <a:off x="1878" y="-394"/>
              <a:ext cx="114" cy="154"/>
            </a:xfrm>
            <a:custGeom>
              <a:avLst/>
              <a:gdLst>
                <a:gd name="T0" fmla="*/ 12 w 48"/>
                <a:gd name="T1" fmla="*/ 44 h 62"/>
                <a:gd name="T2" fmla="*/ 24 w 48"/>
                <a:gd name="T3" fmla="*/ 51 h 62"/>
                <a:gd name="T4" fmla="*/ 35 w 48"/>
                <a:gd name="T5" fmla="*/ 44 h 62"/>
                <a:gd name="T6" fmla="*/ 22 w 48"/>
                <a:gd name="T7" fmla="*/ 36 h 62"/>
                <a:gd name="T8" fmla="*/ 0 w 48"/>
                <a:gd name="T9" fmla="*/ 19 h 62"/>
                <a:gd name="T10" fmla="*/ 23 w 48"/>
                <a:gd name="T11" fmla="*/ 0 h 62"/>
                <a:gd name="T12" fmla="*/ 46 w 48"/>
                <a:gd name="T13" fmla="*/ 18 h 62"/>
                <a:gd name="T14" fmla="*/ 34 w 48"/>
                <a:gd name="T15" fmla="*/ 18 h 62"/>
                <a:gd name="T16" fmla="*/ 23 w 48"/>
                <a:gd name="T17" fmla="*/ 11 h 62"/>
                <a:gd name="T18" fmla="*/ 13 w 48"/>
                <a:gd name="T19" fmla="*/ 19 h 62"/>
                <a:gd name="T20" fmla="*/ 24 w 48"/>
                <a:gd name="T21" fmla="*/ 26 h 62"/>
                <a:gd name="T22" fmla="*/ 48 w 48"/>
                <a:gd name="T23" fmla="*/ 44 h 62"/>
                <a:gd name="T24" fmla="*/ 24 w 48"/>
                <a:gd name="T25" fmla="*/ 62 h 62"/>
                <a:gd name="T26" fmla="*/ 0 w 48"/>
                <a:gd name="T27" fmla="*/ 44 h 62"/>
                <a:gd name="T28" fmla="*/ 12 w 48"/>
                <a:gd name="T29" fmla="*/ 4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62">
                  <a:moveTo>
                    <a:pt x="12" y="44"/>
                  </a:moveTo>
                  <a:cubicBezTo>
                    <a:pt x="12" y="49"/>
                    <a:pt x="18" y="51"/>
                    <a:pt x="24" y="51"/>
                  </a:cubicBezTo>
                  <a:cubicBezTo>
                    <a:pt x="29" y="51"/>
                    <a:pt x="35" y="50"/>
                    <a:pt x="35" y="44"/>
                  </a:cubicBezTo>
                  <a:cubicBezTo>
                    <a:pt x="35" y="37"/>
                    <a:pt x="28" y="36"/>
                    <a:pt x="22" y="36"/>
                  </a:cubicBezTo>
                  <a:cubicBezTo>
                    <a:pt x="11" y="35"/>
                    <a:pt x="0" y="31"/>
                    <a:pt x="0" y="19"/>
                  </a:cubicBezTo>
                  <a:cubicBezTo>
                    <a:pt x="0" y="6"/>
                    <a:pt x="11" y="0"/>
                    <a:pt x="23" y="0"/>
                  </a:cubicBezTo>
                  <a:cubicBezTo>
                    <a:pt x="34" y="0"/>
                    <a:pt x="46" y="5"/>
                    <a:pt x="46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3" y="14"/>
                    <a:pt x="28" y="11"/>
                    <a:pt x="23" y="11"/>
                  </a:cubicBezTo>
                  <a:cubicBezTo>
                    <a:pt x="18" y="11"/>
                    <a:pt x="13" y="14"/>
                    <a:pt x="13" y="19"/>
                  </a:cubicBezTo>
                  <a:cubicBezTo>
                    <a:pt x="13" y="24"/>
                    <a:pt x="18" y="25"/>
                    <a:pt x="24" y="26"/>
                  </a:cubicBezTo>
                  <a:cubicBezTo>
                    <a:pt x="37" y="27"/>
                    <a:pt x="48" y="30"/>
                    <a:pt x="48" y="44"/>
                  </a:cubicBezTo>
                  <a:cubicBezTo>
                    <a:pt x="48" y="58"/>
                    <a:pt x="36" y="62"/>
                    <a:pt x="24" y="62"/>
                  </a:cubicBezTo>
                  <a:cubicBezTo>
                    <a:pt x="12" y="62"/>
                    <a:pt x="0" y="57"/>
                    <a:pt x="0" y="44"/>
                  </a:cubicBezTo>
                  <a:lnTo>
                    <a:pt x="12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00">
                <a:solidFill>
                  <a:schemeClr val="tx2"/>
                </a:solidFill>
              </a:endParaRPr>
            </a:p>
          </p:txBody>
        </p:sp>
        <p:sp>
          <p:nvSpPr>
            <p:cNvPr id="10" name="Freeform 20"/>
            <p:cNvSpPr>
              <a:spLocks/>
            </p:cNvSpPr>
            <p:nvPr userDrawn="1"/>
          </p:nvSpPr>
          <p:spPr bwMode="auto">
            <a:xfrm>
              <a:off x="2001" y="-389"/>
              <a:ext cx="104" cy="147"/>
            </a:xfrm>
            <a:custGeom>
              <a:avLst/>
              <a:gdLst>
                <a:gd name="T0" fmla="*/ 0 w 104"/>
                <a:gd name="T1" fmla="*/ 0 h 147"/>
                <a:gd name="T2" fmla="*/ 0 w 104"/>
                <a:gd name="T3" fmla="*/ 28 h 147"/>
                <a:gd name="T4" fmla="*/ 38 w 104"/>
                <a:gd name="T5" fmla="*/ 28 h 147"/>
                <a:gd name="T6" fmla="*/ 38 w 104"/>
                <a:gd name="T7" fmla="*/ 147 h 147"/>
                <a:gd name="T8" fmla="*/ 66 w 104"/>
                <a:gd name="T9" fmla="*/ 147 h 147"/>
                <a:gd name="T10" fmla="*/ 66 w 104"/>
                <a:gd name="T11" fmla="*/ 28 h 147"/>
                <a:gd name="T12" fmla="*/ 104 w 104"/>
                <a:gd name="T13" fmla="*/ 28 h 147"/>
                <a:gd name="T14" fmla="*/ 104 w 104"/>
                <a:gd name="T15" fmla="*/ 0 h 147"/>
                <a:gd name="T16" fmla="*/ 0 w 104"/>
                <a:gd name="T17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47">
                  <a:moveTo>
                    <a:pt x="0" y="0"/>
                  </a:moveTo>
                  <a:lnTo>
                    <a:pt x="0" y="28"/>
                  </a:lnTo>
                  <a:lnTo>
                    <a:pt x="38" y="28"/>
                  </a:lnTo>
                  <a:lnTo>
                    <a:pt x="38" y="147"/>
                  </a:lnTo>
                  <a:lnTo>
                    <a:pt x="66" y="147"/>
                  </a:lnTo>
                  <a:lnTo>
                    <a:pt x="66" y="28"/>
                  </a:lnTo>
                  <a:lnTo>
                    <a:pt x="104" y="28"/>
                  </a:lnTo>
                  <a:lnTo>
                    <a:pt x="10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00">
                <a:solidFill>
                  <a:schemeClr val="tx2"/>
                </a:solidFill>
              </a:endParaRPr>
            </a:p>
          </p:txBody>
        </p:sp>
        <p:sp>
          <p:nvSpPr>
            <p:cNvPr id="11" name="Freeform 21"/>
            <p:cNvSpPr>
              <a:spLocks/>
            </p:cNvSpPr>
            <p:nvPr userDrawn="1"/>
          </p:nvSpPr>
          <p:spPr bwMode="auto">
            <a:xfrm>
              <a:off x="2257" y="-391"/>
              <a:ext cx="119" cy="149"/>
            </a:xfrm>
            <a:custGeom>
              <a:avLst/>
              <a:gdLst>
                <a:gd name="T0" fmla="*/ 0 w 119"/>
                <a:gd name="T1" fmla="*/ 0 h 149"/>
                <a:gd name="T2" fmla="*/ 0 w 119"/>
                <a:gd name="T3" fmla="*/ 149 h 149"/>
                <a:gd name="T4" fmla="*/ 29 w 119"/>
                <a:gd name="T5" fmla="*/ 149 h 149"/>
                <a:gd name="T6" fmla="*/ 29 w 119"/>
                <a:gd name="T7" fmla="*/ 64 h 149"/>
                <a:gd name="T8" fmla="*/ 110 w 119"/>
                <a:gd name="T9" fmla="*/ 149 h 149"/>
                <a:gd name="T10" fmla="*/ 119 w 119"/>
                <a:gd name="T11" fmla="*/ 149 h 149"/>
                <a:gd name="T12" fmla="*/ 119 w 119"/>
                <a:gd name="T13" fmla="*/ 2 h 149"/>
                <a:gd name="T14" fmla="*/ 88 w 119"/>
                <a:gd name="T15" fmla="*/ 2 h 149"/>
                <a:gd name="T16" fmla="*/ 88 w 119"/>
                <a:gd name="T17" fmla="*/ 84 h 149"/>
                <a:gd name="T18" fmla="*/ 10 w 119"/>
                <a:gd name="T19" fmla="*/ 0 h 149"/>
                <a:gd name="T20" fmla="*/ 0 w 119"/>
                <a:gd name="T2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9" h="149">
                  <a:moveTo>
                    <a:pt x="0" y="0"/>
                  </a:moveTo>
                  <a:lnTo>
                    <a:pt x="0" y="149"/>
                  </a:lnTo>
                  <a:lnTo>
                    <a:pt x="29" y="149"/>
                  </a:lnTo>
                  <a:lnTo>
                    <a:pt x="29" y="64"/>
                  </a:lnTo>
                  <a:lnTo>
                    <a:pt x="110" y="149"/>
                  </a:lnTo>
                  <a:lnTo>
                    <a:pt x="119" y="149"/>
                  </a:lnTo>
                  <a:lnTo>
                    <a:pt x="119" y="2"/>
                  </a:lnTo>
                  <a:lnTo>
                    <a:pt x="88" y="2"/>
                  </a:lnTo>
                  <a:lnTo>
                    <a:pt x="88" y="84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00">
                <a:solidFill>
                  <a:schemeClr val="tx2"/>
                </a:solidFill>
              </a:endParaRPr>
            </a:p>
          </p:txBody>
        </p:sp>
        <p:sp>
          <p:nvSpPr>
            <p:cNvPr id="12" name="Freeform 22"/>
            <p:cNvSpPr>
              <a:spLocks noEditPoints="1"/>
            </p:cNvSpPr>
            <p:nvPr userDrawn="1"/>
          </p:nvSpPr>
          <p:spPr bwMode="auto">
            <a:xfrm>
              <a:off x="2409" y="-389"/>
              <a:ext cx="121" cy="147"/>
            </a:xfrm>
            <a:custGeom>
              <a:avLst/>
              <a:gdLst>
                <a:gd name="T0" fmla="*/ 22 w 51"/>
                <a:gd name="T1" fmla="*/ 48 h 59"/>
                <a:gd name="T2" fmla="*/ 38 w 51"/>
                <a:gd name="T3" fmla="*/ 29 h 59"/>
                <a:gd name="T4" fmla="*/ 22 w 51"/>
                <a:gd name="T5" fmla="*/ 11 h 59"/>
                <a:gd name="T6" fmla="*/ 12 w 51"/>
                <a:gd name="T7" fmla="*/ 11 h 59"/>
                <a:gd name="T8" fmla="*/ 12 w 51"/>
                <a:gd name="T9" fmla="*/ 48 h 59"/>
                <a:gd name="T10" fmla="*/ 22 w 51"/>
                <a:gd name="T11" fmla="*/ 48 h 59"/>
                <a:gd name="T12" fmla="*/ 22 w 51"/>
                <a:gd name="T13" fmla="*/ 0 h 59"/>
                <a:gd name="T14" fmla="*/ 51 w 51"/>
                <a:gd name="T15" fmla="*/ 29 h 59"/>
                <a:gd name="T16" fmla="*/ 22 w 51"/>
                <a:gd name="T17" fmla="*/ 59 h 59"/>
                <a:gd name="T18" fmla="*/ 0 w 51"/>
                <a:gd name="T19" fmla="*/ 59 h 59"/>
                <a:gd name="T20" fmla="*/ 0 w 51"/>
                <a:gd name="T21" fmla="*/ 0 h 59"/>
                <a:gd name="T22" fmla="*/ 22 w 51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" h="59">
                  <a:moveTo>
                    <a:pt x="22" y="48"/>
                  </a:moveTo>
                  <a:cubicBezTo>
                    <a:pt x="33" y="48"/>
                    <a:pt x="38" y="39"/>
                    <a:pt x="38" y="29"/>
                  </a:cubicBezTo>
                  <a:cubicBezTo>
                    <a:pt x="38" y="20"/>
                    <a:pt x="33" y="11"/>
                    <a:pt x="2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48"/>
                    <a:pt x="12" y="48"/>
                    <a:pt x="12" y="48"/>
                  </a:cubicBezTo>
                  <a:lnTo>
                    <a:pt x="22" y="48"/>
                  </a:lnTo>
                  <a:close/>
                  <a:moveTo>
                    <a:pt x="22" y="0"/>
                  </a:moveTo>
                  <a:cubicBezTo>
                    <a:pt x="41" y="0"/>
                    <a:pt x="51" y="14"/>
                    <a:pt x="51" y="29"/>
                  </a:cubicBezTo>
                  <a:cubicBezTo>
                    <a:pt x="51" y="44"/>
                    <a:pt x="41" y="59"/>
                    <a:pt x="22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00">
                <a:solidFill>
                  <a:schemeClr val="tx2"/>
                </a:solidFill>
              </a:endParaRPr>
            </a:p>
          </p:txBody>
        </p:sp>
        <p:sp>
          <p:nvSpPr>
            <p:cNvPr id="13" name="Freeform 23"/>
            <p:cNvSpPr>
              <a:spLocks noEditPoints="1"/>
            </p:cNvSpPr>
            <p:nvPr userDrawn="1"/>
          </p:nvSpPr>
          <p:spPr bwMode="auto">
            <a:xfrm>
              <a:off x="2537" y="-391"/>
              <a:ext cx="140" cy="149"/>
            </a:xfrm>
            <a:custGeom>
              <a:avLst/>
              <a:gdLst>
                <a:gd name="T0" fmla="*/ 72 w 140"/>
                <a:gd name="T1" fmla="*/ 27 h 149"/>
                <a:gd name="T2" fmla="*/ 100 w 140"/>
                <a:gd name="T3" fmla="*/ 97 h 149"/>
                <a:gd name="T4" fmla="*/ 41 w 140"/>
                <a:gd name="T5" fmla="*/ 97 h 149"/>
                <a:gd name="T6" fmla="*/ 72 w 140"/>
                <a:gd name="T7" fmla="*/ 27 h 149"/>
                <a:gd name="T8" fmla="*/ 67 w 140"/>
                <a:gd name="T9" fmla="*/ 0 h 149"/>
                <a:gd name="T10" fmla="*/ 0 w 140"/>
                <a:gd name="T11" fmla="*/ 146 h 149"/>
                <a:gd name="T12" fmla="*/ 0 w 140"/>
                <a:gd name="T13" fmla="*/ 149 h 149"/>
                <a:gd name="T14" fmla="*/ 19 w 140"/>
                <a:gd name="T15" fmla="*/ 149 h 149"/>
                <a:gd name="T16" fmla="*/ 36 w 140"/>
                <a:gd name="T17" fmla="*/ 111 h 149"/>
                <a:gd name="T18" fmla="*/ 107 w 140"/>
                <a:gd name="T19" fmla="*/ 111 h 149"/>
                <a:gd name="T20" fmla="*/ 124 w 140"/>
                <a:gd name="T21" fmla="*/ 149 h 149"/>
                <a:gd name="T22" fmla="*/ 140 w 140"/>
                <a:gd name="T23" fmla="*/ 149 h 149"/>
                <a:gd name="T24" fmla="*/ 140 w 140"/>
                <a:gd name="T25" fmla="*/ 146 h 149"/>
                <a:gd name="T26" fmla="*/ 74 w 140"/>
                <a:gd name="T27" fmla="*/ 0 h 149"/>
                <a:gd name="T28" fmla="*/ 67 w 140"/>
                <a:gd name="T29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49">
                  <a:moveTo>
                    <a:pt x="72" y="27"/>
                  </a:moveTo>
                  <a:lnTo>
                    <a:pt x="100" y="97"/>
                  </a:lnTo>
                  <a:lnTo>
                    <a:pt x="41" y="97"/>
                  </a:lnTo>
                  <a:lnTo>
                    <a:pt x="72" y="27"/>
                  </a:lnTo>
                  <a:close/>
                  <a:moveTo>
                    <a:pt x="67" y="0"/>
                  </a:moveTo>
                  <a:lnTo>
                    <a:pt x="0" y="146"/>
                  </a:lnTo>
                  <a:lnTo>
                    <a:pt x="0" y="149"/>
                  </a:lnTo>
                  <a:lnTo>
                    <a:pt x="19" y="149"/>
                  </a:lnTo>
                  <a:lnTo>
                    <a:pt x="36" y="111"/>
                  </a:lnTo>
                  <a:lnTo>
                    <a:pt x="107" y="111"/>
                  </a:lnTo>
                  <a:lnTo>
                    <a:pt x="124" y="149"/>
                  </a:lnTo>
                  <a:lnTo>
                    <a:pt x="140" y="149"/>
                  </a:lnTo>
                  <a:lnTo>
                    <a:pt x="140" y="146"/>
                  </a:lnTo>
                  <a:lnTo>
                    <a:pt x="74" y="0"/>
                  </a:lnTo>
                  <a:lnTo>
                    <a:pt x="6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00">
                <a:solidFill>
                  <a:schemeClr val="tx2"/>
                </a:solidFill>
              </a:endParaRPr>
            </a:p>
          </p:txBody>
        </p:sp>
        <p:sp>
          <p:nvSpPr>
            <p:cNvPr id="14" name="Freeform 24"/>
            <p:cNvSpPr>
              <a:spLocks/>
            </p:cNvSpPr>
            <p:nvPr userDrawn="1"/>
          </p:nvSpPr>
          <p:spPr bwMode="auto">
            <a:xfrm>
              <a:off x="2685" y="-391"/>
              <a:ext cx="140" cy="151"/>
            </a:xfrm>
            <a:custGeom>
              <a:avLst/>
              <a:gdLst>
                <a:gd name="T0" fmla="*/ 30 w 59"/>
                <a:gd name="T1" fmla="*/ 0 h 61"/>
                <a:gd name="T2" fmla="*/ 56 w 59"/>
                <a:gd name="T3" fmla="*/ 18 h 61"/>
                <a:gd name="T4" fmla="*/ 49 w 59"/>
                <a:gd name="T5" fmla="*/ 18 h 61"/>
                <a:gd name="T6" fmla="*/ 30 w 59"/>
                <a:gd name="T7" fmla="*/ 6 h 61"/>
                <a:gd name="T8" fmla="*/ 7 w 59"/>
                <a:gd name="T9" fmla="*/ 30 h 61"/>
                <a:gd name="T10" fmla="*/ 30 w 59"/>
                <a:gd name="T11" fmla="*/ 54 h 61"/>
                <a:gd name="T12" fmla="*/ 52 w 59"/>
                <a:gd name="T13" fmla="*/ 35 h 61"/>
                <a:gd name="T14" fmla="*/ 31 w 59"/>
                <a:gd name="T15" fmla="*/ 35 h 61"/>
                <a:gd name="T16" fmla="*/ 31 w 59"/>
                <a:gd name="T17" fmla="*/ 29 h 61"/>
                <a:gd name="T18" fmla="*/ 58 w 59"/>
                <a:gd name="T19" fmla="*/ 29 h 61"/>
                <a:gd name="T20" fmla="*/ 56 w 59"/>
                <a:gd name="T21" fmla="*/ 44 h 61"/>
                <a:gd name="T22" fmla="*/ 30 w 59"/>
                <a:gd name="T23" fmla="*/ 61 h 61"/>
                <a:gd name="T24" fmla="*/ 0 w 59"/>
                <a:gd name="T25" fmla="*/ 30 h 61"/>
                <a:gd name="T26" fmla="*/ 30 w 59"/>
                <a:gd name="T2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9" h="61">
                  <a:moveTo>
                    <a:pt x="30" y="0"/>
                  </a:moveTo>
                  <a:cubicBezTo>
                    <a:pt x="41" y="0"/>
                    <a:pt x="53" y="5"/>
                    <a:pt x="56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6" y="9"/>
                    <a:pt x="39" y="6"/>
                    <a:pt x="30" y="6"/>
                  </a:cubicBezTo>
                  <a:cubicBezTo>
                    <a:pt x="16" y="6"/>
                    <a:pt x="7" y="17"/>
                    <a:pt x="7" y="30"/>
                  </a:cubicBezTo>
                  <a:cubicBezTo>
                    <a:pt x="7" y="44"/>
                    <a:pt x="16" y="54"/>
                    <a:pt x="30" y="54"/>
                  </a:cubicBezTo>
                  <a:cubicBezTo>
                    <a:pt x="42" y="54"/>
                    <a:pt x="51" y="48"/>
                    <a:pt x="5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9" y="34"/>
                    <a:pt x="58" y="40"/>
                    <a:pt x="56" y="44"/>
                  </a:cubicBezTo>
                  <a:cubicBezTo>
                    <a:pt x="52" y="55"/>
                    <a:pt x="42" y="61"/>
                    <a:pt x="30" y="61"/>
                  </a:cubicBezTo>
                  <a:cubicBezTo>
                    <a:pt x="13" y="61"/>
                    <a:pt x="0" y="49"/>
                    <a:pt x="0" y="30"/>
                  </a:cubicBezTo>
                  <a:cubicBezTo>
                    <a:pt x="0" y="12"/>
                    <a:pt x="13" y="0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00">
                <a:solidFill>
                  <a:schemeClr val="tx2"/>
                </a:solidFill>
              </a:endParaRPr>
            </a:p>
          </p:txBody>
        </p:sp>
        <p:sp>
          <p:nvSpPr>
            <p:cNvPr id="15" name="Freeform 25"/>
            <p:cNvSpPr>
              <a:spLocks/>
            </p:cNvSpPr>
            <p:nvPr userDrawn="1"/>
          </p:nvSpPr>
          <p:spPr bwMode="auto">
            <a:xfrm>
              <a:off x="2851" y="-389"/>
              <a:ext cx="83" cy="147"/>
            </a:xfrm>
            <a:custGeom>
              <a:avLst/>
              <a:gdLst>
                <a:gd name="T0" fmla="*/ 0 w 83"/>
                <a:gd name="T1" fmla="*/ 0 h 147"/>
                <a:gd name="T2" fmla="*/ 0 w 83"/>
                <a:gd name="T3" fmla="*/ 147 h 147"/>
                <a:gd name="T4" fmla="*/ 83 w 83"/>
                <a:gd name="T5" fmla="*/ 147 h 147"/>
                <a:gd name="T6" fmla="*/ 83 w 83"/>
                <a:gd name="T7" fmla="*/ 132 h 147"/>
                <a:gd name="T8" fmla="*/ 16 w 83"/>
                <a:gd name="T9" fmla="*/ 132 h 147"/>
                <a:gd name="T10" fmla="*/ 16 w 83"/>
                <a:gd name="T11" fmla="*/ 77 h 147"/>
                <a:gd name="T12" fmla="*/ 78 w 83"/>
                <a:gd name="T13" fmla="*/ 77 h 147"/>
                <a:gd name="T14" fmla="*/ 78 w 83"/>
                <a:gd name="T15" fmla="*/ 62 h 147"/>
                <a:gd name="T16" fmla="*/ 16 w 83"/>
                <a:gd name="T17" fmla="*/ 62 h 147"/>
                <a:gd name="T18" fmla="*/ 16 w 83"/>
                <a:gd name="T19" fmla="*/ 15 h 147"/>
                <a:gd name="T20" fmla="*/ 80 w 83"/>
                <a:gd name="T21" fmla="*/ 15 h 147"/>
                <a:gd name="T22" fmla="*/ 80 w 83"/>
                <a:gd name="T23" fmla="*/ 0 h 147"/>
                <a:gd name="T24" fmla="*/ 0 w 83"/>
                <a:gd name="T25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" h="147">
                  <a:moveTo>
                    <a:pt x="0" y="0"/>
                  </a:moveTo>
                  <a:lnTo>
                    <a:pt x="0" y="147"/>
                  </a:lnTo>
                  <a:lnTo>
                    <a:pt x="83" y="147"/>
                  </a:lnTo>
                  <a:lnTo>
                    <a:pt x="83" y="132"/>
                  </a:lnTo>
                  <a:lnTo>
                    <a:pt x="16" y="132"/>
                  </a:lnTo>
                  <a:lnTo>
                    <a:pt x="16" y="77"/>
                  </a:lnTo>
                  <a:lnTo>
                    <a:pt x="78" y="77"/>
                  </a:lnTo>
                  <a:lnTo>
                    <a:pt x="78" y="62"/>
                  </a:lnTo>
                  <a:lnTo>
                    <a:pt x="16" y="62"/>
                  </a:lnTo>
                  <a:lnTo>
                    <a:pt x="16" y="15"/>
                  </a:lnTo>
                  <a:lnTo>
                    <a:pt x="80" y="15"/>
                  </a:lnTo>
                  <a:lnTo>
                    <a:pt x="8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00">
                <a:solidFill>
                  <a:schemeClr val="tx2"/>
                </a:solidFill>
              </a:endParaRPr>
            </a:p>
          </p:txBody>
        </p:sp>
        <p:sp>
          <p:nvSpPr>
            <p:cNvPr id="16" name="Freeform 26"/>
            <p:cNvSpPr>
              <a:spLocks/>
            </p:cNvSpPr>
            <p:nvPr userDrawn="1"/>
          </p:nvSpPr>
          <p:spPr bwMode="auto">
            <a:xfrm>
              <a:off x="2965" y="-391"/>
              <a:ext cx="114" cy="149"/>
            </a:xfrm>
            <a:custGeom>
              <a:avLst/>
              <a:gdLst>
                <a:gd name="T0" fmla="*/ 0 w 114"/>
                <a:gd name="T1" fmla="*/ 0 h 149"/>
                <a:gd name="T2" fmla="*/ 0 w 114"/>
                <a:gd name="T3" fmla="*/ 149 h 149"/>
                <a:gd name="T4" fmla="*/ 16 w 114"/>
                <a:gd name="T5" fmla="*/ 149 h 149"/>
                <a:gd name="T6" fmla="*/ 16 w 114"/>
                <a:gd name="T7" fmla="*/ 77 h 149"/>
                <a:gd name="T8" fmla="*/ 16 w 114"/>
                <a:gd name="T9" fmla="*/ 37 h 149"/>
                <a:gd name="T10" fmla="*/ 106 w 114"/>
                <a:gd name="T11" fmla="*/ 149 h 149"/>
                <a:gd name="T12" fmla="*/ 114 w 114"/>
                <a:gd name="T13" fmla="*/ 149 h 149"/>
                <a:gd name="T14" fmla="*/ 114 w 114"/>
                <a:gd name="T15" fmla="*/ 2 h 149"/>
                <a:gd name="T16" fmla="*/ 97 w 114"/>
                <a:gd name="T17" fmla="*/ 2 h 149"/>
                <a:gd name="T18" fmla="*/ 97 w 114"/>
                <a:gd name="T19" fmla="*/ 69 h 149"/>
                <a:gd name="T20" fmla="*/ 97 w 114"/>
                <a:gd name="T21" fmla="*/ 114 h 149"/>
                <a:gd name="T22" fmla="*/ 7 w 114"/>
                <a:gd name="T23" fmla="*/ 0 h 149"/>
                <a:gd name="T24" fmla="*/ 0 w 114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4" h="149">
                  <a:moveTo>
                    <a:pt x="0" y="0"/>
                  </a:moveTo>
                  <a:lnTo>
                    <a:pt x="0" y="149"/>
                  </a:lnTo>
                  <a:lnTo>
                    <a:pt x="16" y="149"/>
                  </a:lnTo>
                  <a:lnTo>
                    <a:pt x="16" y="77"/>
                  </a:lnTo>
                  <a:lnTo>
                    <a:pt x="16" y="37"/>
                  </a:lnTo>
                  <a:lnTo>
                    <a:pt x="106" y="149"/>
                  </a:lnTo>
                  <a:lnTo>
                    <a:pt x="114" y="149"/>
                  </a:lnTo>
                  <a:lnTo>
                    <a:pt x="114" y="2"/>
                  </a:lnTo>
                  <a:lnTo>
                    <a:pt x="97" y="2"/>
                  </a:lnTo>
                  <a:lnTo>
                    <a:pt x="97" y="69"/>
                  </a:lnTo>
                  <a:lnTo>
                    <a:pt x="97" y="114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00">
                <a:solidFill>
                  <a:schemeClr val="tx2"/>
                </a:solidFill>
              </a:endParaRPr>
            </a:p>
          </p:txBody>
        </p:sp>
        <p:sp>
          <p:nvSpPr>
            <p:cNvPr id="17" name="Freeform 27"/>
            <p:cNvSpPr>
              <a:spLocks/>
            </p:cNvSpPr>
            <p:nvPr userDrawn="1"/>
          </p:nvSpPr>
          <p:spPr bwMode="auto">
            <a:xfrm>
              <a:off x="3107" y="-391"/>
              <a:ext cx="135" cy="151"/>
            </a:xfrm>
            <a:custGeom>
              <a:avLst/>
              <a:gdLst>
                <a:gd name="T0" fmla="*/ 30 w 57"/>
                <a:gd name="T1" fmla="*/ 0 h 61"/>
                <a:gd name="T2" fmla="*/ 56 w 57"/>
                <a:gd name="T3" fmla="*/ 19 h 61"/>
                <a:gd name="T4" fmla="*/ 50 w 57"/>
                <a:gd name="T5" fmla="*/ 19 h 61"/>
                <a:gd name="T6" fmla="*/ 30 w 57"/>
                <a:gd name="T7" fmla="*/ 6 h 61"/>
                <a:gd name="T8" fmla="*/ 7 w 57"/>
                <a:gd name="T9" fmla="*/ 30 h 61"/>
                <a:gd name="T10" fmla="*/ 30 w 57"/>
                <a:gd name="T11" fmla="*/ 54 h 61"/>
                <a:gd name="T12" fmla="*/ 50 w 57"/>
                <a:gd name="T13" fmla="*/ 41 h 61"/>
                <a:gd name="T14" fmla="*/ 57 w 57"/>
                <a:gd name="T15" fmla="*/ 41 h 61"/>
                <a:gd name="T16" fmla="*/ 30 w 57"/>
                <a:gd name="T17" fmla="*/ 61 h 61"/>
                <a:gd name="T18" fmla="*/ 0 w 57"/>
                <a:gd name="T19" fmla="*/ 30 h 61"/>
                <a:gd name="T20" fmla="*/ 30 w 57"/>
                <a:gd name="T2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61">
                  <a:moveTo>
                    <a:pt x="30" y="0"/>
                  </a:moveTo>
                  <a:cubicBezTo>
                    <a:pt x="41" y="0"/>
                    <a:pt x="53" y="6"/>
                    <a:pt x="56" y="19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46" y="10"/>
                    <a:pt x="39" y="6"/>
                    <a:pt x="30" y="6"/>
                  </a:cubicBezTo>
                  <a:cubicBezTo>
                    <a:pt x="16" y="6"/>
                    <a:pt x="7" y="17"/>
                    <a:pt x="7" y="30"/>
                  </a:cubicBezTo>
                  <a:cubicBezTo>
                    <a:pt x="7" y="44"/>
                    <a:pt x="16" y="54"/>
                    <a:pt x="30" y="54"/>
                  </a:cubicBezTo>
                  <a:cubicBezTo>
                    <a:pt x="39" y="54"/>
                    <a:pt x="47" y="50"/>
                    <a:pt x="50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3" y="54"/>
                    <a:pt x="42" y="61"/>
                    <a:pt x="30" y="61"/>
                  </a:cubicBezTo>
                  <a:cubicBezTo>
                    <a:pt x="13" y="61"/>
                    <a:pt x="0" y="49"/>
                    <a:pt x="0" y="30"/>
                  </a:cubicBezTo>
                  <a:cubicBezTo>
                    <a:pt x="0" y="12"/>
                    <a:pt x="13" y="0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00">
                <a:solidFill>
                  <a:schemeClr val="tx2"/>
                </a:solidFill>
              </a:endParaRPr>
            </a:p>
          </p:txBody>
        </p:sp>
        <p:sp>
          <p:nvSpPr>
            <p:cNvPr id="18" name="Freeform 28"/>
            <p:cNvSpPr>
              <a:spLocks/>
            </p:cNvSpPr>
            <p:nvPr userDrawn="1"/>
          </p:nvSpPr>
          <p:spPr bwMode="auto">
            <a:xfrm>
              <a:off x="3249" y="-389"/>
              <a:ext cx="119" cy="147"/>
            </a:xfrm>
            <a:custGeom>
              <a:avLst/>
              <a:gdLst>
                <a:gd name="T0" fmla="*/ 102 w 119"/>
                <a:gd name="T1" fmla="*/ 0 h 147"/>
                <a:gd name="T2" fmla="*/ 81 w 119"/>
                <a:gd name="T3" fmla="*/ 35 h 147"/>
                <a:gd name="T4" fmla="*/ 62 w 119"/>
                <a:gd name="T5" fmla="*/ 70 h 147"/>
                <a:gd name="T6" fmla="*/ 60 w 119"/>
                <a:gd name="T7" fmla="*/ 70 h 147"/>
                <a:gd name="T8" fmla="*/ 41 w 119"/>
                <a:gd name="T9" fmla="*/ 33 h 147"/>
                <a:gd name="T10" fmla="*/ 19 w 119"/>
                <a:gd name="T11" fmla="*/ 0 h 147"/>
                <a:gd name="T12" fmla="*/ 0 w 119"/>
                <a:gd name="T13" fmla="*/ 0 h 147"/>
                <a:gd name="T14" fmla="*/ 0 w 119"/>
                <a:gd name="T15" fmla="*/ 3 h 147"/>
                <a:gd name="T16" fmla="*/ 53 w 119"/>
                <a:gd name="T17" fmla="*/ 87 h 147"/>
                <a:gd name="T18" fmla="*/ 53 w 119"/>
                <a:gd name="T19" fmla="*/ 147 h 147"/>
                <a:gd name="T20" fmla="*/ 69 w 119"/>
                <a:gd name="T21" fmla="*/ 147 h 147"/>
                <a:gd name="T22" fmla="*/ 69 w 119"/>
                <a:gd name="T23" fmla="*/ 87 h 147"/>
                <a:gd name="T24" fmla="*/ 119 w 119"/>
                <a:gd name="T25" fmla="*/ 3 h 147"/>
                <a:gd name="T26" fmla="*/ 119 w 119"/>
                <a:gd name="T27" fmla="*/ 0 h 147"/>
                <a:gd name="T28" fmla="*/ 102 w 119"/>
                <a:gd name="T2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9" h="147">
                  <a:moveTo>
                    <a:pt x="102" y="0"/>
                  </a:moveTo>
                  <a:lnTo>
                    <a:pt x="81" y="35"/>
                  </a:lnTo>
                  <a:lnTo>
                    <a:pt x="62" y="70"/>
                  </a:lnTo>
                  <a:lnTo>
                    <a:pt x="60" y="70"/>
                  </a:lnTo>
                  <a:lnTo>
                    <a:pt x="41" y="33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53" y="87"/>
                  </a:lnTo>
                  <a:lnTo>
                    <a:pt x="53" y="147"/>
                  </a:lnTo>
                  <a:lnTo>
                    <a:pt x="69" y="147"/>
                  </a:lnTo>
                  <a:lnTo>
                    <a:pt x="69" y="87"/>
                  </a:lnTo>
                  <a:lnTo>
                    <a:pt x="119" y="3"/>
                  </a:lnTo>
                  <a:lnTo>
                    <a:pt x="119" y="0"/>
                  </a:lnTo>
                  <a:lnTo>
                    <a:pt x="10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00">
                <a:solidFill>
                  <a:schemeClr val="tx2"/>
                </a:solidFill>
              </a:endParaRPr>
            </a:p>
          </p:txBody>
        </p:sp>
        <p:sp>
          <p:nvSpPr>
            <p:cNvPr id="19" name="Freeform 29"/>
            <p:cNvSpPr>
              <a:spLocks/>
            </p:cNvSpPr>
            <p:nvPr userDrawn="1"/>
          </p:nvSpPr>
          <p:spPr bwMode="auto">
            <a:xfrm>
              <a:off x="2098" y="-391"/>
              <a:ext cx="143" cy="149"/>
            </a:xfrm>
            <a:custGeom>
              <a:avLst/>
              <a:gdLst>
                <a:gd name="T0" fmla="*/ 64 w 143"/>
                <a:gd name="T1" fmla="*/ 0 h 149"/>
                <a:gd name="T2" fmla="*/ 0 w 143"/>
                <a:gd name="T3" fmla="*/ 144 h 149"/>
                <a:gd name="T4" fmla="*/ 0 w 143"/>
                <a:gd name="T5" fmla="*/ 149 h 149"/>
                <a:gd name="T6" fmla="*/ 31 w 143"/>
                <a:gd name="T7" fmla="*/ 149 h 149"/>
                <a:gd name="T8" fmla="*/ 72 w 143"/>
                <a:gd name="T9" fmla="*/ 49 h 149"/>
                <a:gd name="T10" fmla="*/ 112 w 143"/>
                <a:gd name="T11" fmla="*/ 149 h 149"/>
                <a:gd name="T12" fmla="*/ 143 w 143"/>
                <a:gd name="T13" fmla="*/ 149 h 149"/>
                <a:gd name="T14" fmla="*/ 143 w 143"/>
                <a:gd name="T15" fmla="*/ 144 h 149"/>
                <a:gd name="T16" fmla="*/ 79 w 143"/>
                <a:gd name="T17" fmla="*/ 0 h 149"/>
                <a:gd name="T18" fmla="*/ 64 w 143"/>
                <a:gd name="T19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49">
                  <a:moveTo>
                    <a:pt x="64" y="0"/>
                  </a:moveTo>
                  <a:lnTo>
                    <a:pt x="0" y="144"/>
                  </a:lnTo>
                  <a:lnTo>
                    <a:pt x="0" y="149"/>
                  </a:lnTo>
                  <a:lnTo>
                    <a:pt x="31" y="149"/>
                  </a:lnTo>
                  <a:lnTo>
                    <a:pt x="72" y="49"/>
                  </a:lnTo>
                  <a:lnTo>
                    <a:pt x="112" y="149"/>
                  </a:lnTo>
                  <a:lnTo>
                    <a:pt x="143" y="149"/>
                  </a:lnTo>
                  <a:lnTo>
                    <a:pt x="143" y="144"/>
                  </a:lnTo>
                  <a:lnTo>
                    <a:pt x="79" y="0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00">
                <a:solidFill>
                  <a:schemeClr val="tx2"/>
                </a:solidFill>
              </a:endParaRPr>
            </a:p>
          </p:txBody>
        </p:sp>
      </p:grpSp>
      <p:sp>
        <p:nvSpPr>
          <p:cNvPr id="20" name="Freeform 19"/>
          <p:cNvSpPr/>
          <p:nvPr userDrawn="1"/>
        </p:nvSpPr>
        <p:spPr>
          <a:xfrm>
            <a:off x="0" y="1"/>
            <a:ext cx="13442950" cy="7561263"/>
          </a:xfrm>
          <a:custGeom>
            <a:avLst/>
            <a:gdLst>
              <a:gd name="connsiteX0" fmla="*/ 180700 w 10693400"/>
              <a:gd name="connsiteY0" fmla="*/ 181263 h 7561263"/>
              <a:gd name="connsiteX1" fmla="*/ 180700 w 10693400"/>
              <a:gd name="connsiteY1" fmla="*/ 7381263 h 7561263"/>
              <a:gd name="connsiteX2" fmla="*/ 10512700 w 10693400"/>
              <a:gd name="connsiteY2" fmla="*/ 7381263 h 7561263"/>
              <a:gd name="connsiteX3" fmla="*/ 10512700 w 10693400"/>
              <a:gd name="connsiteY3" fmla="*/ 181263 h 7561263"/>
              <a:gd name="connsiteX4" fmla="*/ 0 w 10693400"/>
              <a:gd name="connsiteY4" fmla="*/ 0 h 7561263"/>
              <a:gd name="connsiteX5" fmla="*/ 10693400 w 10693400"/>
              <a:gd name="connsiteY5" fmla="*/ 0 h 7561263"/>
              <a:gd name="connsiteX6" fmla="*/ 10693400 w 10693400"/>
              <a:gd name="connsiteY6" fmla="*/ 7561263 h 7561263"/>
              <a:gd name="connsiteX7" fmla="*/ 0 w 10693400"/>
              <a:gd name="connsiteY7" fmla="*/ 7561263 h 7561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93400" h="7561263">
                <a:moveTo>
                  <a:pt x="180700" y="181263"/>
                </a:moveTo>
                <a:lnTo>
                  <a:pt x="180700" y="7381263"/>
                </a:lnTo>
                <a:lnTo>
                  <a:pt x="10512700" y="7381263"/>
                </a:lnTo>
                <a:lnTo>
                  <a:pt x="10512700" y="181263"/>
                </a:lnTo>
                <a:close/>
                <a:moveTo>
                  <a:pt x="0" y="0"/>
                </a:moveTo>
                <a:lnTo>
                  <a:pt x="10693400" y="0"/>
                </a:lnTo>
                <a:lnTo>
                  <a:pt x="10693400" y="7561263"/>
                </a:lnTo>
                <a:lnTo>
                  <a:pt x="0" y="75612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0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6721475" y="0"/>
            <a:ext cx="0" cy="74168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14094" y="1764000"/>
            <a:ext cx="7014762" cy="3672486"/>
          </a:xfrm>
          <a:solidFill>
            <a:schemeClr val="accent1"/>
          </a:solidFill>
        </p:spPr>
        <p:txBody>
          <a:bodyPr tIns="648000" bIns="828000" anchor="ctr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4200" cap="all" spc="350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600"/>
              </a:spcBef>
              <a:spcAft>
                <a:spcPts val="2000"/>
              </a:spcAft>
              <a:buNone/>
              <a:defRPr sz="1000" b="1" cap="all" spc="150" baseline="0">
                <a:solidFill>
                  <a:schemeClr val="tx2"/>
                </a:solidFill>
              </a:defRPr>
            </a:lvl2pPr>
            <a:lvl3pPr marL="0" indent="0" algn="ctr">
              <a:spcBef>
                <a:spcPts val="1500"/>
              </a:spcBef>
              <a:buNone/>
              <a:defRPr sz="1300">
                <a:solidFill>
                  <a:schemeClr val="bg1"/>
                </a:solidFill>
                <a:latin typeface="+mj-lt"/>
              </a:defRPr>
            </a:lvl3pPr>
            <a:lvl4pPr marL="1203030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4pPr>
            <a:lvl5pPr marL="1604040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5pPr>
            <a:lvl6pPr marL="200505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6pPr>
            <a:lvl7pPr marL="240606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7pPr>
            <a:lvl8pPr marL="280707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8pPr>
            <a:lvl9pPr marL="320808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Level 1 (section title)</a:t>
            </a:r>
          </a:p>
          <a:p>
            <a:pPr lvl="1"/>
            <a:r>
              <a:rPr lang="en-US"/>
              <a:t>Level 2 (section number)</a:t>
            </a:r>
          </a:p>
          <a:p>
            <a:pPr lvl="2"/>
            <a:r>
              <a:rPr lang="en-US"/>
              <a:t>Level 3 (section description/subtitle</a:t>
            </a:r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>
          <a:xfrm>
            <a:off x="924203" y="7008172"/>
            <a:ext cx="3024664" cy="402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>
          <a:xfrm>
            <a:off x="947953" y="7561263"/>
            <a:ext cx="5773523" cy="9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623188" y="7503308"/>
            <a:ext cx="324764" cy="295911"/>
          </a:xfrm>
        </p:spPr>
        <p:txBody>
          <a:bodyPr/>
          <a:lstStyle>
            <a:lvl1pPr>
              <a:defRPr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fld id="{717B7863-DFF3-4F39-83A2-3C62F44E157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5" name="TextBox 24"/>
          <p:cNvSpPr txBox="1"/>
          <p:nvPr userDrawn="1"/>
        </p:nvSpPr>
        <p:spPr>
          <a:xfrm>
            <a:off x="1924283" y="-174595"/>
            <a:ext cx="9594385" cy="174595"/>
          </a:xfrm>
          <a:prstGeom prst="rect">
            <a:avLst/>
          </a:prstGeom>
          <a:noFill/>
        </p:spPr>
        <p:txBody>
          <a:bodyPr wrap="square" lIns="0" tIns="0" rIns="0" bIns="36000" rtlCol="0" anchor="b" anchorCtr="0">
            <a:spAutoFit/>
          </a:bodyPr>
          <a:lstStyle/>
          <a:p>
            <a:pPr algn="ctr">
              <a:lnSpc>
                <a:spcPct val="121000"/>
              </a:lnSpc>
              <a:spcBef>
                <a:spcPts val="850"/>
              </a:spcBef>
            </a:pPr>
            <a:r>
              <a:rPr lang="en-GB" sz="800" spc="20"/>
              <a:t>Change slide background to change colour. Change main text box fill to match (and</a:t>
            </a:r>
            <a:r>
              <a:rPr lang="en-GB" sz="800" spc="20" baseline="0"/>
              <a:t> split vertical line).</a:t>
            </a:r>
            <a:endParaRPr lang="en-GB" sz="800" spc="20"/>
          </a:p>
        </p:txBody>
      </p:sp>
      <p:sp>
        <p:nvSpPr>
          <p:cNvPr id="2" name="TextBox 1"/>
          <p:cNvSpPr txBox="1"/>
          <p:nvPr userDrawn="1"/>
        </p:nvSpPr>
        <p:spPr>
          <a:xfrm>
            <a:off x="950387" y="5953850"/>
            <a:ext cx="3367604" cy="92333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000" b="1" cap="all" spc="60" baseline="0"/>
              <a:t>CALL: </a:t>
            </a:r>
            <a:r>
              <a:rPr lang="en-GB" sz="1000" b="1" cap="all" spc="60" baseline="0">
                <a:solidFill>
                  <a:schemeClr val="bg1"/>
                </a:solidFill>
              </a:rPr>
              <a:t>+44 (0)20 3696 5800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000" b="1" cap="all" spc="60" baseline="0"/>
              <a:t>EMAIL: </a:t>
            </a:r>
            <a:r>
              <a:rPr lang="en-GB" sz="1000" b="1" cap="all" spc="60" baseline="0">
                <a:solidFill>
                  <a:schemeClr val="bg1"/>
                </a:solidFill>
              </a:rPr>
              <a:t>ask@standagency.com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000" b="1" cap="all" spc="60" baseline="0"/>
              <a:t>FOLLOW: </a:t>
            </a:r>
            <a:r>
              <a:rPr lang="en-GB" sz="1000" b="1" cap="all" spc="60" baseline="0">
                <a:solidFill>
                  <a:schemeClr val="bg1"/>
                </a:solidFill>
              </a:rPr>
              <a:t>@standsays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000" b="1" cap="all" spc="60" baseline="0"/>
              <a:t>INSTAGRAM: </a:t>
            </a:r>
            <a:r>
              <a:rPr lang="en-GB" sz="1000" b="1" cap="all" spc="60" baseline="0">
                <a:solidFill>
                  <a:schemeClr val="bg1"/>
                </a:solidFill>
              </a:rPr>
              <a:t>@standsnaps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1000" b="1" cap="all" spc="60" baseline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000" b="1" cap="all" spc="60" baseline="0">
                <a:solidFill>
                  <a:schemeClr val="bg1"/>
                </a:solidFill>
              </a:rPr>
              <a:t>STANDAGENCY.COM</a:t>
            </a:r>
          </a:p>
        </p:txBody>
      </p:sp>
    </p:spTree>
    <p:extLst>
      <p:ext uri="{BB962C8B-B14F-4D97-AF65-F5344CB8AC3E}">
        <p14:creationId xmlns:p14="http://schemas.microsoft.com/office/powerpoint/2010/main" val="3780436070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ents">
    <p:bg>
      <p:bgPr>
        <a:solidFill>
          <a:srgbClr val="2828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"/>
          <p:cNvSpPr/>
          <p:nvPr/>
        </p:nvSpPr>
        <p:spPr>
          <a:xfrm>
            <a:off x="6774547" y="589248"/>
            <a:ext cx="6099635" cy="1596705"/>
          </a:xfrm>
          <a:prstGeom prst="rect">
            <a:avLst/>
          </a:prstGeom>
          <a:solidFill>
            <a:srgbClr val="282828"/>
          </a:solidFill>
          <a:ln w="12700">
            <a:miter lim="400000"/>
          </a:ln>
        </p:spPr>
        <p:txBody>
          <a:bodyPr lIns="28005" tIns="28005" rIns="28005" bIns="28005" anchor="ctr"/>
          <a:lstStyle/>
          <a:p>
            <a:pPr defTabSz="455098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764" b="0" i="0" dirty="0">
              <a:latin typeface="Montserrat" pitchFamily="2" charset="77"/>
            </a:endParaRPr>
          </a:p>
        </p:txBody>
      </p:sp>
      <p:sp>
        <p:nvSpPr>
          <p:cNvPr id="86" name="CONTENTS"/>
          <p:cNvSpPr txBox="1">
            <a:spLocks noGrp="1"/>
          </p:cNvSpPr>
          <p:nvPr>
            <p:ph type="body" sz="quarter" idx="21"/>
          </p:nvPr>
        </p:nvSpPr>
        <p:spPr>
          <a:xfrm>
            <a:off x="2878876" y="848510"/>
            <a:ext cx="13890979" cy="1110428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6616">
                <a:solidFill>
                  <a:srgbClr val="D9D9D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7" name="Pellentesque eu, pretium quis"/>
          <p:cNvSpPr txBox="1">
            <a:spLocks noGrp="1"/>
          </p:cNvSpPr>
          <p:nvPr>
            <p:ph type="body" sz="quarter" idx="22"/>
          </p:nvPr>
        </p:nvSpPr>
        <p:spPr>
          <a:xfrm>
            <a:off x="2856281" y="3070013"/>
            <a:ext cx="6026670" cy="43165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252054">
              <a:lnSpc>
                <a:spcPct val="100000"/>
              </a:lnSpc>
              <a:spcBef>
                <a:spcPts val="0"/>
              </a:spcBef>
              <a:buSzTx/>
              <a:buNone/>
              <a:defRPr sz="2205">
                <a:solidFill>
                  <a:srgbClr val="D9D9D9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8" name="Pellentesque eu, pretium quis"/>
          <p:cNvSpPr txBox="1">
            <a:spLocks noGrp="1"/>
          </p:cNvSpPr>
          <p:nvPr>
            <p:ph type="body" sz="quarter" idx="23"/>
          </p:nvPr>
        </p:nvSpPr>
        <p:spPr>
          <a:xfrm>
            <a:off x="2856281" y="3658111"/>
            <a:ext cx="6026670" cy="43165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252054">
              <a:lnSpc>
                <a:spcPct val="100000"/>
              </a:lnSpc>
              <a:spcBef>
                <a:spcPts val="0"/>
              </a:spcBef>
              <a:buSzTx/>
              <a:buNone/>
              <a:defRPr sz="2205">
                <a:solidFill>
                  <a:srgbClr val="D9D9D9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9" name="Pellentesque eu, pretium quis"/>
          <p:cNvSpPr txBox="1">
            <a:spLocks noGrp="1"/>
          </p:cNvSpPr>
          <p:nvPr>
            <p:ph type="body" sz="quarter" idx="24"/>
          </p:nvPr>
        </p:nvSpPr>
        <p:spPr>
          <a:xfrm>
            <a:off x="2856281" y="4246209"/>
            <a:ext cx="6026670" cy="43165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252054">
              <a:lnSpc>
                <a:spcPct val="100000"/>
              </a:lnSpc>
              <a:spcBef>
                <a:spcPts val="0"/>
              </a:spcBef>
              <a:buSzTx/>
              <a:buNone/>
              <a:defRPr sz="2205">
                <a:solidFill>
                  <a:srgbClr val="D9D9D9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0" name="Pellentesque eu, pretium quis"/>
          <p:cNvSpPr txBox="1">
            <a:spLocks noGrp="1"/>
          </p:cNvSpPr>
          <p:nvPr>
            <p:ph type="body" sz="quarter" idx="25"/>
          </p:nvPr>
        </p:nvSpPr>
        <p:spPr>
          <a:xfrm>
            <a:off x="2856281" y="4834307"/>
            <a:ext cx="6026670" cy="43165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252054">
              <a:lnSpc>
                <a:spcPct val="100000"/>
              </a:lnSpc>
              <a:spcBef>
                <a:spcPts val="0"/>
              </a:spcBef>
              <a:buSzTx/>
              <a:buNone/>
              <a:defRPr sz="2205">
                <a:solidFill>
                  <a:srgbClr val="D9D9D9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1" name="Pellentesque eu, pretium quis"/>
          <p:cNvSpPr txBox="1">
            <a:spLocks noGrp="1"/>
          </p:cNvSpPr>
          <p:nvPr>
            <p:ph type="body" sz="quarter" idx="26"/>
          </p:nvPr>
        </p:nvSpPr>
        <p:spPr>
          <a:xfrm>
            <a:off x="2856281" y="5375311"/>
            <a:ext cx="6026670" cy="43165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252054">
              <a:lnSpc>
                <a:spcPct val="100000"/>
              </a:lnSpc>
              <a:spcBef>
                <a:spcPts val="0"/>
              </a:spcBef>
              <a:buSzTx/>
              <a:buNone/>
              <a:defRPr sz="2205">
                <a:solidFill>
                  <a:srgbClr val="D9D9D9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2" name="01"/>
          <p:cNvSpPr txBox="1">
            <a:spLocks noGrp="1"/>
          </p:cNvSpPr>
          <p:nvPr>
            <p:ph type="body" sz="quarter" idx="27"/>
          </p:nvPr>
        </p:nvSpPr>
        <p:spPr>
          <a:xfrm>
            <a:off x="1273934" y="3070013"/>
            <a:ext cx="916310" cy="280691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252054">
              <a:lnSpc>
                <a:spcPct val="100000"/>
              </a:lnSpc>
              <a:spcBef>
                <a:spcPts val="0"/>
              </a:spcBef>
              <a:buSzTx/>
              <a:buNone/>
              <a:defRPr sz="2205">
                <a:solidFill>
                  <a:srgbClr val="D9D9D9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3" name="03-09"/>
          <p:cNvSpPr txBox="1">
            <a:spLocks noGrp="1"/>
          </p:cNvSpPr>
          <p:nvPr>
            <p:ph type="body" sz="quarter" idx="28"/>
          </p:nvPr>
        </p:nvSpPr>
        <p:spPr>
          <a:xfrm>
            <a:off x="1273934" y="3658111"/>
            <a:ext cx="916310" cy="280691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252054">
              <a:lnSpc>
                <a:spcPct val="100000"/>
              </a:lnSpc>
              <a:spcBef>
                <a:spcPts val="0"/>
              </a:spcBef>
              <a:buSzTx/>
              <a:buNone/>
              <a:defRPr sz="2205">
                <a:solidFill>
                  <a:srgbClr val="D9D9D9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4" name="10-15"/>
          <p:cNvSpPr txBox="1">
            <a:spLocks noGrp="1"/>
          </p:cNvSpPr>
          <p:nvPr>
            <p:ph type="body" sz="quarter" idx="29"/>
          </p:nvPr>
        </p:nvSpPr>
        <p:spPr>
          <a:xfrm>
            <a:off x="1273934" y="4246209"/>
            <a:ext cx="916310" cy="280691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252054">
              <a:lnSpc>
                <a:spcPct val="100000"/>
              </a:lnSpc>
              <a:spcBef>
                <a:spcPts val="0"/>
              </a:spcBef>
              <a:buSzTx/>
              <a:buNone/>
              <a:defRPr sz="2205">
                <a:solidFill>
                  <a:srgbClr val="D9D9D9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5" name="12-20"/>
          <p:cNvSpPr txBox="1">
            <a:spLocks noGrp="1"/>
          </p:cNvSpPr>
          <p:nvPr>
            <p:ph type="body" sz="quarter" idx="30"/>
          </p:nvPr>
        </p:nvSpPr>
        <p:spPr>
          <a:xfrm>
            <a:off x="1273934" y="4834307"/>
            <a:ext cx="916310" cy="280691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252054">
              <a:lnSpc>
                <a:spcPct val="100000"/>
              </a:lnSpc>
              <a:spcBef>
                <a:spcPts val="0"/>
              </a:spcBef>
              <a:buSzTx/>
              <a:buNone/>
              <a:defRPr sz="2205">
                <a:solidFill>
                  <a:srgbClr val="D9D9D9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22-31"/>
          <p:cNvSpPr txBox="1">
            <a:spLocks noGrp="1"/>
          </p:cNvSpPr>
          <p:nvPr>
            <p:ph type="body" sz="quarter" idx="31"/>
          </p:nvPr>
        </p:nvSpPr>
        <p:spPr>
          <a:xfrm>
            <a:off x="1273934" y="5375311"/>
            <a:ext cx="916310" cy="280691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252054">
              <a:lnSpc>
                <a:spcPct val="100000"/>
              </a:lnSpc>
              <a:spcBef>
                <a:spcPts val="0"/>
              </a:spcBef>
              <a:buSzTx/>
              <a:buNone/>
              <a:defRPr sz="2205">
                <a:solidFill>
                  <a:srgbClr val="D9D9D9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D8243-6BFF-ACA2-1D3F-4F7360769B70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8310563" y="847725"/>
            <a:ext cx="9144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520016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5D075-9702-A040-AF1D-DFCA0858A705}" type="datetime1">
              <a:rPr lang="en-GB" smtClean="0"/>
              <a:t>04/06/2025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4CF35-A021-4776-8CA6-F699C58817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645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5805554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0369" y="1237457"/>
            <a:ext cx="10082213" cy="2632440"/>
          </a:xfrm>
        </p:spPr>
        <p:txBody>
          <a:bodyPr anchor="b"/>
          <a:lstStyle>
            <a:lvl1pPr algn="ctr">
              <a:defRPr sz="661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0369" y="3971413"/>
            <a:ext cx="10082213" cy="1825555"/>
          </a:xfrm>
        </p:spPr>
        <p:txBody>
          <a:bodyPr/>
          <a:lstStyle>
            <a:lvl1pPr marL="0" indent="0" algn="ctr">
              <a:buNone/>
              <a:defRPr sz="2646"/>
            </a:lvl1pPr>
            <a:lvl2pPr marL="504097" indent="0" algn="ctr">
              <a:buNone/>
              <a:defRPr sz="2205"/>
            </a:lvl2pPr>
            <a:lvl3pPr marL="1008195" indent="0" algn="ctr">
              <a:buNone/>
              <a:defRPr sz="1985"/>
            </a:lvl3pPr>
            <a:lvl4pPr marL="1512292" indent="0" algn="ctr">
              <a:buNone/>
              <a:defRPr sz="1764"/>
            </a:lvl4pPr>
            <a:lvl5pPr marL="2016389" indent="0" algn="ctr">
              <a:buNone/>
              <a:defRPr sz="1764"/>
            </a:lvl5pPr>
            <a:lvl6pPr marL="2520486" indent="0" algn="ctr">
              <a:buNone/>
              <a:defRPr sz="1764"/>
            </a:lvl6pPr>
            <a:lvl7pPr marL="3024584" indent="0" algn="ctr">
              <a:buNone/>
              <a:defRPr sz="1764"/>
            </a:lvl7pPr>
            <a:lvl8pPr marL="3528681" indent="0" algn="ctr">
              <a:buNone/>
              <a:defRPr sz="1764"/>
            </a:lvl8pPr>
            <a:lvl9pPr marL="4032778" indent="0" algn="ctr">
              <a:buNone/>
              <a:defRPr sz="1764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AEA3C-BD16-0D4D-91E2-98C3EF988D1F}" type="datetime1">
              <a:rPr lang="en-GB" smtClean="0"/>
              <a:t>04/06/2025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4CF35-A021-4776-8CA6-F699C58817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6901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5D075-9702-A040-AF1D-DFCA0858A705}" type="datetime1">
              <a:rPr lang="en-GB" smtClean="0"/>
              <a:t>04/06/2025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4CF35-A021-4776-8CA6-F699C58817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7281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02" y="1885067"/>
            <a:ext cx="11594544" cy="3145275"/>
          </a:xfrm>
        </p:spPr>
        <p:txBody>
          <a:bodyPr anchor="b"/>
          <a:lstStyle>
            <a:lvl1pPr>
              <a:defRPr sz="661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7202" y="5060097"/>
            <a:ext cx="11594544" cy="1654025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1pPr>
            <a:lvl2pPr marL="504097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8195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3pPr>
            <a:lvl4pPr marL="151229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638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204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4584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868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277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8930B-1CD8-2C40-B683-A8358848401D}" type="datetime1">
              <a:rPr lang="en-GB" smtClean="0"/>
              <a:t>04/06/2025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4CF35-A021-4776-8CA6-F699C58817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969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4203" y="2012836"/>
            <a:ext cx="5713254" cy="479755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5493" y="2012836"/>
            <a:ext cx="5713254" cy="479755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27A7D-0B64-2944-9B29-8E52AD65E459}" type="datetime1">
              <a:rPr lang="en-GB" smtClean="0"/>
              <a:t>04/06/2025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4CF35-A021-4776-8CA6-F699C58817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780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672149" y="301051"/>
            <a:ext cx="4422642" cy="1281215"/>
          </a:xfrm>
          <a:prstGeom prst="rect">
            <a:avLst/>
          </a:prstGeom>
        </p:spPr>
        <p:txBody>
          <a:bodyPr anchor="b"/>
          <a:lstStyle>
            <a:lvl1pPr algn="l">
              <a:defRPr sz="2205" b="1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idx="1"/>
          </p:nvPr>
        </p:nvSpPr>
        <p:spPr>
          <a:xfrm>
            <a:off x="5255820" y="301054"/>
            <a:ext cx="7514983" cy="645332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half" idx="13"/>
          </p:nvPr>
        </p:nvSpPr>
        <p:spPr>
          <a:xfrm>
            <a:off x="672149" y="1582268"/>
            <a:ext cx="4422642" cy="517211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6308068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954" y="402568"/>
            <a:ext cx="11594544" cy="146149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955" y="1853560"/>
            <a:ext cx="5686997" cy="908401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097" indent="0">
              <a:buNone/>
              <a:defRPr sz="2205" b="1"/>
            </a:lvl2pPr>
            <a:lvl3pPr marL="1008195" indent="0">
              <a:buNone/>
              <a:defRPr sz="1985" b="1"/>
            </a:lvl3pPr>
            <a:lvl4pPr marL="1512292" indent="0">
              <a:buNone/>
              <a:defRPr sz="1764" b="1"/>
            </a:lvl4pPr>
            <a:lvl5pPr marL="2016389" indent="0">
              <a:buNone/>
              <a:defRPr sz="1764" b="1"/>
            </a:lvl5pPr>
            <a:lvl6pPr marL="2520486" indent="0">
              <a:buNone/>
              <a:defRPr sz="1764" b="1"/>
            </a:lvl6pPr>
            <a:lvl7pPr marL="3024584" indent="0">
              <a:buNone/>
              <a:defRPr sz="1764" b="1"/>
            </a:lvl7pPr>
            <a:lvl8pPr marL="3528681" indent="0">
              <a:buNone/>
              <a:defRPr sz="1764" b="1"/>
            </a:lvl8pPr>
            <a:lvl9pPr marL="4032778" indent="0">
              <a:buNone/>
              <a:defRPr sz="176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955" y="2761962"/>
            <a:ext cx="5686997" cy="406242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5494" y="1853560"/>
            <a:ext cx="5715005" cy="908401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097" indent="0">
              <a:buNone/>
              <a:defRPr sz="2205" b="1"/>
            </a:lvl2pPr>
            <a:lvl3pPr marL="1008195" indent="0">
              <a:buNone/>
              <a:defRPr sz="1985" b="1"/>
            </a:lvl3pPr>
            <a:lvl4pPr marL="1512292" indent="0">
              <a:buNone/>
              <a:defRPr sz="1764" b="1"/>
            </a:lvl4pPr>
            <a:lvl5pPr marL="2016389" indent="0">
              <a:buNone/>
              <a:defRPr sz="1764" b="1"/>
            </a:lvl5pPr>
            <a:lvl6pPr marL="2520486" indent="0">
              <a:buNone/>
              <a:defRPr sz="1764" b="1"/>
            </a:lvl6pPr>
            <a:lvl7pPr marL="3024584" indent="0">
              <a:buNone/>
              <a:defRPr sz="1764" b="1"/>
            </a:lvl7pPr>
            <a:lvl8pPr marL="3528681" indent="0">
              <a:buNone/>
              <a:defRPr sz="1764" b="1"/>
            </a:lvl8pPr>
            <a:lvl9pPr marL="4032778" indent="0">
              <a:buNone/>
              <a:defRPr sz="176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5494" y="2761962"/>
            <a:ext cx="5715005" cy="406242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FDF42-11F3-7F49-B419-4558DEE55A16}" type="datetime1">
              <a:rPr lang="en-GB" smtClean="0"/>
              <a:t>04/06/2025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4CF35-A021-4776-8CA6-F699C58817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2097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8CEFD-9DD0-F449-A125-2D8B4EF49002}" type="datetime1">
              <a:rPr lang="en-GB" smtClean="0"/>
              <a:t>04/06/2025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4CF35-A021-4776-8CA6-F699C58817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0994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10AC5-E457-A942-8C70-09E5D90EDD5A}" type="datetime1">
              <a:rPr lang="en-GB" smtClean="0"/>
              <a:t>04/06/2025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4CF35-A021-4776-8CA6-F699C58817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058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954" y="504084"/>
            <a:ext cx="4335701" cy="1764295"/>
          </a:xfrm>
        </p:spPr>
        <p:txBody>
          <a:bodyPr anchor="b"/>
          <a:lstStyle>
            <a:lvl1pPr>
              <a:defRPr sz="3528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5" y="1088683"/>
            <a:ext cx="6805493" cy="5373398"/>
          </a:xfrm>
        </p:spPr>
        <p:txBody>
          <a:bodyPr/>
          <a:lstStyle>
            <a:lvl1pPr>
              <a:defRPr sz="3528"/>
            </a:lvl1pPr>
            <a:lvl2pPr>
              <a:defRPr sz="3087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954" y="2268379"/>
            <a:ext cx="4335701" cy="4202453"/>
          </a:xfrm>
        </p:spPr>
        <p:txBody>
          <a:bodyPr/>
          <a:lstStyle>
            <a:lvl1pPr marL="0" indent="0">
              <a:buNone/>
              <a:defRPr sz="1764"/>
            </a:lvl1pPr>
            <a:lvl2pPr marL="504097" indent="0">
              <a:buNone/>
              <a:defRPr sz="1544"/>
            </a:lvl2pPr>
            <a:lvl3pPr marL="1008195" indent="0">
              <a:buNone/>
              <a:defRPr sz="1323"/>
            </a:lvl3pPr>
            <a:lvl4pPr marL="1512292" indent="0">
              <a:buNone/>
              <a:defRPr sz="1103"/>
            </a:lvl4pPr>
            <a:lvl5pPr marL="2016389" indent="0">
              <a:buNone/>
              <a:defRPr sz="1103"/>
            </a:lvl5pPr>
            <a:lvl6pPr marL="2520486" indent="0">
              <a:buNone/>
              <a:defRPr sz="1103"/>
            </a:lvl6pPr>
            <a:lvl7pPr marL="3024584" indent="0">
              <a:buNone/>
              <a:defRPr sz="1103"/>
            </a:lvl7pPr>
            <a:lvl8pPr marL="3528681" indent="0">
              <a:buNone/>
              <a:defRPr sz="1103"/>
            </a:lvl8pPr>
            <a:lvl9pPr marL="4032778" indent="0">
              <a:buNone/>
              <a:defRPr sz="1103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E769-A6BA-3A40-A71A-9C79BA25E756}" type="datetime1">
              <a:rPr lang="en-GB" smtClean="0"/>
              <a:t>04/06/2025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4CF35-A021-4776-8CA6-F699C58817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2952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954" y="504084"/>
            <a:ext cx="4335701" cy="1764295"/>
          </a:xfrm>
        </p:spPr>
        <p:txBody>
          <a:bodyPr anchor="b"/>
          <a:lstStyle>
            <a:lvl1pPr>
              <a:defRPr sz="3528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5005" y="1088683"/>
            <a:ext cx="6805493" cy="5373398"/>
          </a:xfrm>
        </p:spPr>
        <p:txBody>
          <a:bodyPr anchor="t"/>
          <a:lstStyle>
            <a:lvl1pPr marL="0" indent="0">
              <a:buNone/>
              <a:defRPr sz="3528"/>
            </a:lvl1pPr>
            <a:lvl2pPr marL="504097" indent="0">
              <a:buNone/>
              <a:defRPr sz="3087"/>
            </a:lvl2pPr>
            <a:lvl3pPr marL="1008195" indent="0">
              <a:buNone/>
              <a:defRPr sz="2646"/>
            </a:lvl3pPr>
            <a:lvl4pPr marL="1512292" indent="0">
              <a:buNone/>
              <a:defRPr sz="2205"/>
            </a:lvl4pPr>
            <a:lvl5pPr marL="2016389" indent="0">
              <a:buNone/>
              <a:defRPr sz="2205"/>
            </a:lvl5pPr>
            <a:lvl6pPr marL="2520486" indent="0">
              <a:buNone/>
              <a:defRPr sz="2205"/>
            </a:lvl6pPr>
            <a:lvl7pPr marL="3024584" indent="0">
              <a:buNone/>
              <a:defRPr sz="2205"/>
            </a:lvl7pPr>
            <a:lvl8pPr marL="3528681" indent="0">
              <a:buNone/>
              <a:defRPr sz="2205"/>
            </a:lvl8pPr>
            <a:lvl9pPr marL="4032778" indent="0">
              <a:buNone/>
              <a:defRPr sz="2205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954" y="2268379"/>
            <a:ext cx="4335701" cy="4202453"/>
          </a:xfrm>
        </p:spPr>
        <p:txBody>
          <a:bodyPr/>
          <a:lstStyle>
            <a:lvl1pPr marL="0" indent="0">
              <a:buNone/>
              <a:defRPr sz="1764"/>
            </a:lvl1pPr>
            <a:lvl2pPr marL="504097" indent="0">
              <a:buNone/>
              <a:defRPr sz="1544"/>
            </a:lvl2pPr>
            <a:lvl3pPr marL="1008195" indent="0">
              <a:buNone/>
              <a:defRPr sz="1323"/>
            </a:lvl3pPr>
            <a:lvl4pPr marL="1512292" indent="0">
              <a:buNone/>
              <a:defRPr sz="1103"/>
            </a:lvl4pPr>
            <a:lvl5pPr marL="2016389" indent="0">
              <a:buNone/>
              <a:defRPr sz="1103"/>
            </a:lvl5pPr>
            <a:lvl6pPr marL="2520486" indent="0">
              <a:buNone/>
              <a:defRPr sz="1103"/>
            </a:lvl6pPr>
            <a:lvl7pPr marL="3024584" indent="0">
              <a:buNone/>
              <a:defRPr sz="1103"/>
            </a:lvl7pPr>
            <a:lvl8pPr marL="3528681" indent="0">
              <a:buNone/>
              <a:defRPr sz="1103"/>
            </a:lvl8pPr>
            <a:lvl9pPr marL="4032778" indent="0">
              <a:buNone/>
              <a:defRPr sz="1103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2A27-4AB0-1B41-A1F5-3FF3AA461C04}" type="datetime1">
              <a:rPr lang="en-GB" smtClean="0"/>
              <a:t>04/06/2025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4CF35-A021-4776-8CA6-F699C58817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00257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61C26-0635-1F42-A03D-215ADFC27AB2}" type="datetime1">
              <a:rPr lang="en-GB" smtClean="0"/>
              <a:t>04/06/2025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4CF35-A021-4776-8CA6-F699C58817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3674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0112" y="402568"/>
            <a:ext cx="2898636" cy="6407822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4204" y="402568"/>
            <a:ext cx="8527871" cy="6407822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D1302-5D7C-A848-A3A2-DA0F47C95731}" type="datetime1">
              <a:rPr lang="en-GB" smtClean="0"/>
              <a:t>04/06/2025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4CF35-A021-4776-8CA6-F699C58817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0470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">
    <p:bg>
      <p:bgPr>
        <a:solidFill>
          <a:srgbClr val="2828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01"/>
          <p:cNvSpPr txBox="1">
            <a:spLocks noGrp="1"/>
          </p:cNvSpPr>
          <p:nvPr>
            <p:ph type="body" sz="quarter" idx="21"/>
          </p:nvPr>
        </p:nvSpPr>
        <p:spPr>
          <a:xfrm>
            <a:off x="-1022297" y="7036004"/>
            <a:ext cx="2828018" cy="304571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1379">
                <a:solidFill>
                  <a:srgbClr val="D9D9D9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3" name="YOUTH MUSIC"/>
          <p:cNvSpPr txBox="1">
            <a:spLocks noGrp="1"/>
          </p:cNvSpPr>
          <p:nvPr>
            <p:ph type="body" sz="quarter" idx="22"/>
          </p:nvPr>
        </p:nvSpPr>
        <p:spPr>
          <a:xfrm>
            <a:off x="11193854" y="7040332"/>
            <a:ext cx="2715807" cy="295915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1323">
                <a:solidFill>
                  <a:srgbClr val="D9D9D9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4" name="Header Here…"/>
          <p:cNvSpPr txBox="1">
            <a:spLocks noGrp="1"/>
          </p:cNvSpPr>
          <p:nvPr>
            <p:ph type="body" sz="half" idx="23"/>
          </p:nvPr>
        </p:nvSpPr>
        <p:spPr>
          <a:xfrm>
            <a:off x="691847" y="1400234"/>
            <a:ext cx="7306305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0" indent="0" defTabSz="252049">
              <a:lnSpc>
                <a:spcPct val="100000"/>
              </a:lnSpc>
              <a:spcBef>
                <a:spcPts val="0"/>
              </a:spcBef>
              <a:buSzTx/>
              <a:buNone/>
              <a:defRPr sz="4000">
                <a:solidFill>
                  <a:srgbClr val="EB5D3D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/>
              <a:t>Click to edit Master text styles</a:t>
            </a:r>
          </a:p>
          <a:p>
            <a:pPr marL="0" lvl="1" indent="0" defTabSz="252049">
              <a:lnSpc>
                <a:spcPct val="100000"/>
              </a:lnSpc>
              <a:spcBef>
                <a:spcPts val="0"/>
              </a:spcBef>
              <a:buSzTx/>
              <a:buNone/>
              <a:defRPr sz="4000">
                <a:solidFill>
                  <a:srgbClr val="EB5D3D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/>
              <a:t>Second level</a:t>
            </a:r>
          </a:p>
          <a:p>
            <a:pPr marL="0" lvl="2" indent="0" defTabSz="252049">
              <a:lnSpc>
                <a:spcPct val="100000"/>
              </a:lnSpc>
              <a:spcBef>
                <a:spcPts val="0"/>
              </a:spcBef>
              <a:buSzTx/>
              <a:buNone/>
              <a:defRPr sz="4000">
                <a:solidFill>
                  <a:srgbClr val="EB5D3D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/>
              <a:t>Third level</a:t>
            </a:r>
          </a:p>
          <a:p>
            <a:pPr marL="0" lvl="3" indent="0" defTabSz="252049">
              <a:lnSpc>
                <a:spcPct val="100000"/>
              </a:lnSpc>
              <a:spcBef>
                <a:spcPts val="0"/>
              </a:spcBef>
              <a:buSzTx/>
              <a:buNone/>
              <a:defRPr sz="4000">
                <a:solidFill>
                  <a:srgbClr val="EB5D3D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/>
              <a:t>Fourth level</a:t>
            </a:r>
          </a:p>
          <a:p>
            <a:pPr marL="0" lvl="4" indent="0" defTabSz="252049">
              <a:lnSpc>
                <a:spcPct val="100000"/>
              </a:lnSpc>
              <a:spcBef>
                <a:spcPts val="0"/>
              </a:spcBef>
              <a:buSzTx/>
              <a:buNone/>
              <a:defRPr sz="4000">
                <a:solidFill>
                  <a:srgbClr val="EB5D3D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/>
              <a:t>Fifth level</a:t>
            </a:r>
            <a:endParaRPr/>
          </a:p>
        </p:txBody>
      </p:sp>
      <p:sp>
        <p:nvSpPr>
          <p:cNvPr id="275" name="Rectangle"/>
          <p:cNvSpPr/>
          <p:nvPr/>
        </p:nvSpPr>
        <p:spPr>
          <a:xfrm>
            <a:off x="9276876" y="-161227"/>
            <a:ext cx="97720" cy="7883717"/>
          </a:xfrm>
          <a:prstGeom prst="rect">
            <a:avLst/>
          </a:prstGeom>
          <a:solidFill>
            <a:srgbClr val="E6F750"/>
          </a:solidFill>
          <a:ln w="12700">
            <a:miter lim="400000"/>
          </a:ln>
        </p:spPr>
        <p:txBody>
          <a:bodyPr lIns="28005" tIns="28005" rIns="28005" bIns="28005" anchor="ctr"/>
          <a:lstStyle/>
          <a:p>
            <a:pPr defTabSz="455089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764" b="0" i="0" dirty="0">
              <a:latin typeface="Montserrat" pitchFamily="2" charset="77"/>
            </a:endParaRPr>
          </a:p>
        </p:txBody>
      </p:sp>
      <p:sp>
        <p:nvSpPr>
          <p:cNvPr id="276" name="Rectangle"/>
          <p:cNvSpPr/>
          <p:nvPr/>
        </p:nvSpPr>
        <p:spPr>
          <a:xfrm>
            <a:off x="8885770" y="-161227"/>
            <a:ext cx="97722" cy="7883717"/>
          </a:xfrm>
          <a:prstGeom prst="rect">
            <a:avLst/>
          </a:prstGeom>
          <a:solidFill>
            <a:srgbClr val="E6F750"/>
          </a:solidFill>
          <a:ln w="12700">
            <a:miter lim="400000"/>
          </a:ln>
        </p:spPr>
        <p:txBody>
          <a:bodyPr lIns="28005" tIns="28005" rIns="28005" bIns="28005" anchor="ctr"/>
          <a:lstStyle/>
          <a:p>
            <a:pPr defTabSz="455089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764" b="0" i="0" dirty="0">
              <a:latin typeface="Montserrat" pitchFamily="2" charset="77"/>
            </a:endParaRPr>
          </a:p>
        </p:txBody>
      </p:sp>
      <p:sp>
        <p:nvSpPr>
          <p:cNvPr id="277" name="Rectangle"/>
          <p:cNvSpPr/>
          <p:nvPr/>
        </p:nvSpPr>
        <p:spPr>
          <a:xfrm>
            <a:off x="9081323" y="-161227"/>
            <a:ext cx="97720" cy="7883717"/>
          </a:xfrm>
          <a:prstGeom prst="rect">
            <a:avLst/>
          </a:prstGeom>
          <a:solidFill>
            <a:srgbClr val="E6F750"/>
          </a:solidFill>
          <a:ln w="12700">
            <a:miter lim="400000"/>
          </a:ln>
        </p:spPr>
        <p:txBody>
          <a:bodyPr lIns="28005" tIns="28005" rIns="28005" bIns="28005" anchor="ctr"/>
          <a:lstStyle/>
          <a:p>
            <a:pPr defTabSz="455089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764" b="0" i="0" dirty="0">
              <a:latin typeface="Montserrat" pitchFamily="2" charset="77"/>
            </a:endParaRPr>
          </a:p>
        </p:txBody>
      </p:sp>
      <p:sp>
        <p:nvSpPr>
          <p:cNvPr id="278" name="“Donec quam felis, ultricies nec, pellentesque eu, pretium quis, sem. Nulla consequat massa quis enim. “"/>
          <p:cNvSpPr txBox="1">
            <a:spLocks noGrp="1"/>
          </p:cNvSpPr>
          <p:nvPr>
            <p:ph type="body" sz="quarter" idx="24"/>
          </p:nvPr>
        </p:nvSpPr>
        <p:spPr>
          <a:xfrm>
            <a:off x="9871107" y="3203757"/>
            <a:ext cx="2728964" cy="1153749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 defTabSz="252049">
              <a:lnSpc>
                <a:spcPct val="100000"/>
              </a:lnSpc>
              <a:spcBef>
                <a:spcPts val="0"/>
              </a:spcBef>
              <a:buSzTx/>
              <a:buNone/>
              <a:defRPr sz="2205">
                <a:solidFill>
                  <a:srgbClr val="EB5D3D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048657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2634912" y="5292885"/>
            <a:ext cx="8065773" cy="624858"/>
          </a:xfrm>
          <a:prstGeom prst="rect">
            <a:avLst/>
          </a:prstGeom>
        </p:spPr>
        <p:txBody>
          <a:bodyPr anchor="b"/>
          <a:lstStyle>
            <a:lvl1pPr algn="l">
              <a:defRPr sz="2205" b="1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2634912" y="675613"/>
            <a:ext cx="8065773" cy="453675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634912" y="5917739"/>
            <a:ext cx="8065773" cy="88740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31"/>
              </a:spcBef>
              <a:buSzTx/>
              <a:buFontTx/>
              <a:buNone/>
              <a:defRPr sz="1544"/>
            </a:lvl1pPr>
            <a:lvl2pPr marL="0" indent="0">
              <a:spcBef>
                <a:spcPts val="331"/>
              </a:spcBef>
              <a:buSzTx/>
              <a:buFontTx/>
              <a:buNone/>
              <a:defRPr sz="1544"/>
            </a:lvl2pPr>
            <a:lvl3pPr marL="0" indent="0">
              <a:spcBef>
                <a:spcPts val="331"/>
              </a:spcBef>
              <a:buSzTx/>
              <a:buFontTx/>
              <a:buNone/>
              <a:defRPr sz="1544"/>
            </a:lvl3pPr>
            <a:lvl4pPr marL="0" indent="0">
              <a:spcBef>
                <a:spcPts val="331"/>
              </a:spcBef>
              <a:buSzTx/>
              <a:buFontTx/>
              <a:buNone/>
              <a:defRPr sz="1544"/>
            </a:lvl4pPr>
            <a:lvl5pPr marL="0" indent="0">
              <a:spcBef>
                <a:spcPts val="331"/>
              </a:spcBef>
              <a:buSzTx/>
              <a:buFontTx/>
              <a:buNone/>
              <a:defRPr sz="1544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365144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24203" y="7008172"/>
            <a:ext cx="3024664" cy="402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47953" y="6979163"/>
            <a:ext cx="5773523" cy="90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3C605-4074-4B94-A3C0-72E8290266C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2828" y="422476"/>
            <a:ext cx="5953136" cy="14400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700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Page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380651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24203" y="7008172"/>
            <a:ext cx="3024664" cy="402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47953" y="6979163"/>
            <a:ext cx="5773523" cy="90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3C605-4074-4B94-A3C0-72E8290266C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2828" y="422476"/>
            <a:ext cx="5953136" cy="14400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700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Page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87192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24203" y="7008172"/>
            <a:ext cx="3024664" cy="402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47953" y="6979163"/>
            <a:ext cx="5773523" cy="90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3C605-4074-4B94-A3C0-72E8290266C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2828" y="422476"/>
            <a:ext cx="5953136" cy="14400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700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Page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88901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952" y="2381250"/>
            <a:ext cx="5548451" cy="4279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6548" y="2381250"/>
            <a:ext cx="5548451" cy="4279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24203" y="7008172"/>
            <a:ext cx="3024664" cy="402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47953" y="6979163"/>
            <a:ext cx="5773523" cy="90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6656-0D29-416F-B065-37EBBB7F5F6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2828" y="422476"/>
            <a:ext cx="5953136" cy="14400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700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Page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52713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standfirst sty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952" y="2381250"/>
            <a:ext cx="5548451" cy="4279900"/>
          </a:xfrm>
        </p:spPr>
        <p:txBody>
          <a:bodyPr/>
          <a:lstStyle>
            <a:lvl1pPr>
              <a:lnSpc>
                <a:spcPct val="111000"/>
              </a:lnSpc>
              <a:spcBef>
                <a:spcPts val="1400"/>
              </a:spcBef>
              <a:defRPr sz="18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6548" y="2381250"/>
            <a:ext cx="5548451" cy="4279900"/>
          </a:xfrm>
        </p:spPr>
        <p:txBody>
          <a:bodyPr/>
          <a:lstStyle>
            <a:lvl1pPr>
              <a:lnSpc>
                <a:spcPct val="111000"/>
              </a:lnSpc>
              <a:spcBef>
                <a:spcPts val="1400"/>
              </a:spcBef>
              <a:defRPr sz="18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24203" y="7008172"/>
            <a:ext cx="3024664" cy="402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47953" y="6979163"/>
            <a:ext cx="5773523" cy="90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6656-0D29-416F-B065-37EBBB7F5F6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2828" y="422476"/>
            <a:ext cx="5953136" cy="14400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700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Page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36961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72148" y="302799"/>
            <a:ext cx="12098655" cy="12602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72148" y="1764299"/>
            <a:ext cx="12098655" cy="49900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446039" y="7061502"/>
            <a:ext cx="324765" cy="295911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323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ED508DE9-C3F1-B493-1D15-842AE931D8F7}"/>
              </a:ext>
            </a:extLst>
          </p:cNvPr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12169703" y="6442488"/>
            <a:ext cx="914925" cy="9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188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9" r:id="rId3"/>
    <p:sldLayoutId id="2147483730" r:id="rId4"/>
    <p:sldLayoutId id="2147483746" r:id="rId5"/>
    <p:sldLayoutId id="2147483747" r:id="rId6"/>
    <p:sldLayoutId id="2147483750" r:id="rId7"/>
    <p:sldLayoutId id="2147483691" r:id="rId8"/>
    <p:sldLayoutId id="2147483698" r:id="rId9"/>
    <p:sldLayoutId id="2147483711" r:id="rId10"/>
    <p:sldLayoutId id="2147483695" r:id="rId11"/>
    <p:sldLayoutId id="2147483692" r:id="rId12"/>
    <p:sldLayoutId id="2147483694" r:id="rId13"/>
    <p:sldLayoutId id="2147483699" r:id="rId14"/>
    <p:sldLayoutId id="2147483717" r:id="rId15"/>
    <p:sldLayoutId id="2147483709" r:id="rId16"/>
    <p:sldLayoutId id="2147483696" r:id="rId17"/>
    <p:sldLayoutId id="2147483697" r:id="rId18"/>
    <p:sldLayoutId id="2147483712" r:id="rId19"/>
    <p:sldLayoutId id="2147483713" r:id="rId20"/>
    <p:sldLayoutId id="2147483710" r:id="rId21"/>
    <p:sldLayoutId id="2147483706" r:id="rId22"/>
    <p:sldLayoutId id="2147483792" r:id="rId23"/>
    <p:sldLayoutId id="2147483807" r:id="rId24"/>
    <p:sldLayoutId id="2147483808" r:id="rId25"/>
  </p:sldLayoutIdLst>
  <p:transition spd="med"/>
  <p:hf sldNum="0" hdr="0" ftr="0" dt="0"/>
  <p:txStyles>
    <p:titleStyle>
      <a:lvl1pPr marL="0" marR="0" indent="0" algn="ctr" defTabSz="1008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51" b="0" i="0" u="none" strike="noStrike" cap="none" spc="0" baseline="0">
          <a:solidFill>
            <a:srgbClr val="282828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1008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51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1008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51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1008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51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1008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51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1008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51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1008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51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1008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51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1008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51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78047" marR="0" indent="-378047" algn="l" defTabSz="1008126" rtl="0" latinLnBrk="0">
        <a:lnSpc>
          <a:spcPct val="100000"/>
        </a:lnSpc>
        <a:spcBef>
          <a:spcPts val="772"/>
        </a:spcBef>
        <a:spcAft>
          <a:spcPts val="0"/>
        </a:spcAft>
        <a:buClrTx/>
        <a:buSzPct val="100000"/>
        <a:buFont typeface="Arial"/>
        <a:buChar char="•"/>
        <a:tabLst/>
        <a:defRPr sz="3528" b="0" i="0" u="none" strike="noStrike" cap="none" spc="0" baseline="0">
          <a:solidFill>
            <a:srgbClr val="282828"/>
          </a:solidFill>
          <a:uFillTx/>
          <a:latin typeface="+mj-lt"/>
          <a:ea typeface="+mj-ea"/>
          <a:cs typeface="+mj-cs"/>
          <a:sym typeface="Calibri"/>
        </a:defRPr>
      </a:lvl1pPr>
      <a:lvl2pPr marL="864108" marR="0" indent="-360045" algn="l" defTabSz="1008126" rtl="0" latinLnBrk="0">
        <a:lnSpc>
          <a:spcPct val="100000"/>
        </a:lnSpc>
        <a:spcBef>
          <a:spcPts val="772"/>
        </a:spcBef>
        <a:spcAft>
          <a:spcPts val="0"/>
        </a:spcAft>
        <a:buClrTx/>
        <a:buSzPct val="100000"/>
        <a:buFont typeface="Arial"/>
        <a:buChar char="–"/>
        <a:tabLst/>
        <a:defRPr sz="3528" b="0" i="0" u="none" strike="noStrike" cap="none" spc="0" baseline="0">
          <a:solidFill>
            <a:srgbClr val="282828"/>
          </a:solidFill>
          <a:uFillTx/>
          <a:latin typeface="+mj-lt"/>
          <a:ea typeface="+mj-ea"/>
          <a:cs typeface="+mj-cs"/>
          <a:sym typeface="Calibri"/>
        </a:defRPr>
      </a:lvl2pPr>
      <a:lvl3pPr marL="1344168" marR="0" indent="-336042" algn="l" defTabSz="1008126" rtl="0" latinLnBrk="0">
        <a:lnSpc>
          <a:spcPct val="100000"/>
        </a:lnSpc>
        <a:spcBef>
          <a:spcPts val="772"/>
        </a:spcBef>
        <a:spcAft>
          <a:spcPts val="0"/>
        </a:spcAft>
        <a:buClrTx/>
        <a:buSzPct val="100000"/>
        <a:buFont typeface="Arial"/>
        <a:buChar char="•"/>
        <a:tabLst/>
        <a:defRPr sz="3528" b="0" i="0" u="none" strike="noStrike" cap="none" spc="0" baseline="0">
          <a:solidFill>
            <a:srgbClr val="282828"/>
          </a:solidFill>
          <a:uFillTx/>
          <a:latin typeface="+mj-lt"/>
          <a:ea typeface="+mj-ea"/>
          <a:cs typeface="+mj-cs"/>
          <a:sym typeface="Calibri"/>
        </a:defRPr>
      </a:lvl3pPr>
      <a:lvl4pPr marL="1915439" marR="0" indent="-403250" algn="l" defTabSz="1008126" rtl="0" latinLnBrk="0">
        <a:lnSpc>
          <a:spcPct val="100000"/>
        </a:lnSpc>
        <a:spcBef>
          <a:spcPts val="772"/>
        </a:spcBef>
        <a:spcAft>
          <a:spcPts val="0"/>
        </a:spcAft>
        <a:buClrTx/>
        <a:buSzPct val="100000"/>
        <a:buFont typeface="Arial"/>
        <a:buChar char="–"/>
        <a:tabLst/>
        <a:defRPr sz="3528" b="0" i="0" u="none" strike="noStrike" cap="none" spc="0" baseline="0">
          <a:solidFill>
            <a:srgbClr val="282828"/>
          </a:solidFill>
          <a:uFillTx/>
          <a:latin typeface="+mj-lt"/>
          <a:ea typeface="+mj-ea"/>
          <a:cs typeface="+mj-cs"/>
          <a:sym typeface="Calibri"/>
        </a:defRPr>
      </a:lvl4pPr>
      <a:lvl5pPr marL="2419502" marR="0" indent="-403250" algn="l" defTabSz="1008126" rtl="0" latinLnBrk="0">
        <a:lnSpc>
          <a:spcPct val="100000"/>
        </a:lnSpc>
        <a:spcBef>
          <a:spcPts val="772"/>
        </a:spcBef>
        <a:spcAft>
          <a:spcPts val="0"/>
        </a:spcAft>
        <a:buClrTx/>
        <a:buSzPct val="100000"/>
        <a:buFont typeface="Arial"/>
        <a:buChar char="»"/>
        <a:tabLst/>
        <a:defRPr sz="3528" b="0" i="0" u="none" strike="noStrike" cap="none" spc="0" baseline="0">
          <a:solidFill>
            <a:srgbClr val="282828"/>
          </a:solidFill>
          <a:uFillTx/>
          <a:latin typeface="+mj-lt"/>
          <a:ea typeface="+mj-ea"/>
          <a:cs typeface="+mj-cs"/>
          <a:sym typeface="Calibri"/>
        </a:defRPr>
      </a:lvl5pPr>
      <a:lvl6pPr marL="2923565" marR="0" indent="-403250" algn="l" defTabSz="1008126" rtl="0" latinLnBrk="0">
        <a:lnSpc>
          <a:spcPct val="100000"/>
        </a:lnSpc>
        <a:spcBef>
          <a:spcPts val="772"/>
        </a:spcBef>
        <a:spcAft>
          <a:spcPts val="0"/>
        </a:spcAft>
        <a:buClrTx/>
        <a:buSzPct val="100000"/>
        <a:buFont typeface="Arial"/>
        <a:buChar char="•"/>
        <a:tabLst/>
        <a:defRPr sz="3528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427628" marR="0" indent="-403250" algn="l" defTabSz="1008126" rtl="0" latinLnBrk="0">
        <a:lnSpc>
          <a:spcPct val="100000"/>
        </a:lnSpc>
        <a:spcBef>
          <a:spcPts val="772"/>
        </a:spcBef>
        <a:spcAft>
          <a:spcPts val="0"/>
        </a:spcAft>
        <a:buClrTx/>
        <a:buSzPct val="100000"/>
        <a:buFont typeface="Arial"/>
        <a:buChar char="•"/>
        <a:tabLst/>
        <a:defRPr sz="3528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931690" marR="0" indent="-403249" algn="l" defTabSz="1008126" rtl="0" latinLnBrk="0">
        <a:lnSpc>
          <a:spcPct val="100000"/>
        </a:lnSpc>
        <a:spcBef>
          <a:spcPts val="772"/>
        </a:spcBef>
        <a:spcAft>
          <a:spcPts val="0"/>
        </a:spcAft>
        <a:buClrTx/>
        <a:buSzPct val="100000"/>
        <a:buFont typeface="Arial"/>
        <a:buChar char="•"/>
        <a:tabLst/>
        <a:defRPr sz="3528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435753" marR="0" indent="-403249" algn="l" defTabSz="1008126" rtl="0" latinLnBrk="0">
        <a:lnSpc>
          <a:spcPct val="100000"/>
        </a:lnSpc>
        <a:spcBef>
          <a:spcPts val="772"/>
        </a:spcBef>
        <a:spcAft>
          <a:spcPts val="0"/>
        </a:spcAft>
        <a:buClrTx/>
        <a:buSzPct val="100000"/>
        <a:buFont typeface="Arial"/>
        <a:buChar char="•"/>
        <a:tabLst/>
        <a:defRPr sz="3528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1008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23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1008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23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1008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23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1008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23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1008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23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1008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23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1008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23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1008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23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1008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23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4203" y="402568"/>
            <a:ext cx="11594544" cy="14614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4203" y="2012836"/>
            <a:ext cx="11594544" cy="47975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4203" y="7008171"/>
            <a:ext cx="3024664" cy="4025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D93A8-0F88-4D41-A3ED-079D5D412C91}" type="datetime1">
              <a:rPr lang="en-GB" smtClean="0"/>
              <a:t>04/06/2025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2977" y="7008171"/>
            <a:ext cx="4536996" cy="4025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4083" y="7008171"/>
            <a:ext cx="3024664" cy="4025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4CF35-A021-4776-8CA6-F699C58817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099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</p:sldLayoutIdLst>
  <p:hf hdr="0" ftr="0" dt="0"/>
  <p:txStyles>
    <p:titleStyle>
      <a:lvl1pPr algn="l" defTabSz="1008195" rtl="0" eaLnBrk="1" latinLnBrk="0" hangingPunct="1">
        <a:lnSpc>
          <a:spcPct val="90000"/>
        </a:lnSpc>
        <a:spcBef>
          <a:spcPct val="0"/>
        </a:spcBef>
        <a:buNone/>
        <a:defRPr sz="48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49" indent="-252049" algn="l" defTabSz="1008195" rtl="0" eaLnBrk="1" latinLnBrk="0" hangingPunct="1">
        <a:lnSpc>
          <a:spcPct val="90000"/>
        </a:lnSpc>
        <a:spcBef>
          <a:spcPts val="1103"/>
        </a:spcBef>
        <a:buFont typeface="Arial" panose="020B0604020202020204" pitchFamily="34" charset="0"/>
        <a:buChar char="•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6146" indent="-252049" algn="l" defTabSz="100819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243" indent="-252049" algn="l" defTabSz="100819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341" indent="-252049" algn="l" defTabSz="100819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268438" indent="-252049" algn="l" defTabSz="100819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772535" indent="-252049" algn="l" defTabSz="100819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276632" indent="-252049" algn="l" defTabSz="100819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780730" indent="-252049" algn="l" defTabSz="100819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284827" indent="-252049" algn="l" defTabSz="100819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19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097" algn="l" defTabSz="100819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195" algn="l" defTabSz="100819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292" algn="l" defTabSz="100819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389" algn="l" defTabSz="100819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0486" algn="l" defTabSz="100819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4584" algn="l" defTabSz="100819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8681" algn="l" defTabSz="100819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2778" algn="l" defTabSz="100819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>
            <a:extLst>
              <a:ext uri="{FF2B5EF4-FFF2-40B4-BE49-F238E27FC236}">
                <a16:creationId xmlns:a16="http://schemas.microsoft.com/office/drawing/2014/main" id="{5BED8F4C-5E4A-1E7E-7C6C-1ECD284C8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H="1">
            <a:off x="-1521773" y="258478"/>
            <a:ext cx="8865824" cy="5872365"/>
          </a:xfrm>
          <a:prstGeom prst="rtTriangle">
            <a:avLst/>
          </a:prstGeom>
          <a:solidFill>
            <a:srgbClr val="A5C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1C134E63-38CF-6DB2-A1D2-B2D3B16E2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39437" y="5633104"/>
            <a:ext cx="4158679" cy="3988937"/>
          </a:xfrm>
          <a:prstGeom prst="donut">
            <a:avLst/>
          </a:prstGeom>
          <a:solidFill>
            <a:srgbClr val="FF4F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8A48041-C817-324C-4DE4-15B295D4E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146" b="10483"/>
          <a:stretch/>
        </p:blipFill>
        <p:spPr>
          <a:xfrm>
            <a:off x="4314892" y="2224585"/>
            <a:ext cx="4678591" cy="2475665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C2FE1CDF-112C-42CC-8263-C88833F9B0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831772" y="4841771"/>
            <a:ext cx="5918018" cy="1200329"/>
          </a:xfrm>
          <a:prstGeom prst="rect">
            <a:avLst/>
          </a:prstGeom>
          <a:solidFill>
            <a:srgbClr val="E3F700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672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spc="441" dirty="0">
                <a:solidFill>
                  <a:srgbClr val="282828"/>
                </a:solidFill>
                <a:latin typeface="Golos Text" panose="020B0503020202020204" pitchFamily="34" charset="0"/>
                <a:ea typeface="+mn-ea"/>
                <a:cs typeface="Golos Text" panose="020B0503020202020204" pitchFamily="34" charset="0"/>
              </a:rPr>
              <a:t>Analysing</a:t>
            </a:r>
            <a:r>
              <a:rPr lang="en-US" sz="3600" spc="441" dirty="0">
                <a:solidFill>
                  <a:srgbClr val="282828"/>
                </a:solidFill>
                <a:latin typeface="Golos Text" panose="020B0503020202020204" pitchFamily="34" charset="0"/>
                <a:ea typeface="+mn-ea"/>
                <a:cs typeface="Golos Text" panose="020B0503020202020204" pitchFamily="34" charset="0"/>
              </a:rPr>
              <a:t> qualitative data</a:t>
            </a:r>
            <a:endParaRPr kumimoji="0" lang="en-US" sz="3600" i="0" u="none" strike="noStrike" kern="1200" cap="none" spc="441" normalizeH="0" baseline="0" noProof="0" dirty="0">
              <a:ln>
                <a:noFill/>
              </a:ln>
              <a:solidFill>
                <a:srgbClr val="282828"/>
              </a:solidFill>
              <a:effectLst/>
              <a:uLnTx/>
              <a:uFillTx/>
              <a:latin typeface="Golos Text" panose="020B0503020202020204" pitchFamily="34" charset="0"/>
              <a:ea typeface="+mn-ea"/>
              <a:cs typeface="Golos Text" panose="020B0503020202020204" pitchFamily="34" charset="0"/>
            </a:endParaRPr>
          </a:p>
        </p:txBody>
      </p:sp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DDF271B4-97DA-DDB4-45DC-054A63C5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9593340">
            <a:off x="8971684" y="6590829"/>
            <a:ext cx="3723621" cy="1099263"/>
          </a:xfrm>
          <a:prstGeom prst="flowChartTerminator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37E6EB57-ACEE-F60B-D4DA-B2D6D190AB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 flipH="1">
            <a:off x="4808247" y="939685"/>
            <a:ext cx="10523175" cy="7073543"/>
          </a:xfrm>
          <a:prstGeom prst="rtTriangle">
            <a:avLst/>
          </a:prstGeom>
          <a:solidFill>
            <a:srgbClr val="A5C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0EFEB5D-182F-A0B2-206F-91ABE7943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48246" y="-1704696"/>
            <a:ext cx="3441700" cy="3409391"/>
          </a:xfrm>
          <a:prstGeom prst="ellipse">
            <a:avLst/>
          </a:prstGeom>
          <a:solidFill>
            <a:srgbClr val="613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5003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745900-221B-D08F-4E3D-776F597BD1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197BCB-9B53-A45B-1176-F67884D15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4800" dirty="0"/>
              <a:t>Step Three: Read it again!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B61B192-EE21-0034-9002-66A47249FA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35096" y="435852"/>
            <a:ext cx="2935706" cy="2932989"/>
          </a:xfrm>
          <a:prstGeom prst="roundRect">
            <a:avLst/>
          </a:prstGeom>
          <a:solidFill>
            <a:srgbClr val="A5C9E8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36EA022-E538-75B9-8B84-D714687D3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40291" y="839688"/>
            <a:ext cx="2125315" cy="21253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4F6A7C-2B05-F2A8-3549-3C5C129ADC21}"/>
              </a:ext>
            </a:extLst>
          </p:cNvPr>
          <p:cNvSpPr txBox="1"/>
          <p:nvPr/>
        </p:nvSpPr>
        <p:spPr>
          <a:xfrm>
            <a:off x="672148" y="1563012"/>
            <a:ext cx="8814116" cy="45858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Read, watch or listen to your data, again!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This time, go through it with a bit </a:t>
            </a:r>
            <a:r>
              <a:rPr kumimoji="0" lang="en-GB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FillTx/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more purpose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3600" dirty="0">
                <a:solidFill>
                  <a:srgbClr val="000000"/>
                </a:solidFill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Make notes of the themes and reflections you have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These </a:t>
            </a:r>
            <a:r>
              <a:rPr kumimoji="0" lang="en-GB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FillTx/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don’t nee</a:t>
            </a:r>
            <a:r>
              <a:rPr lang="en-GB" sz="3600" dirty="0">
                <a:solidFill>
                  <a:srgbClr val="000000"/>
                </a:solidFill>
                <a:highlight>
                  <a:srgbClr val="FFFF00"/>
                </a:highlight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d to be concrete</a:t>
            </a:r>
            <a:endParaRPr kumimoji="0" lang="en-GB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FillTx/>
              <a:latin typeface="Golos Text" panose="020B0503020202020204" pitchFamily="34" charset="0"/>
              <a:cs typeface="Golos Text" panose="020B0503020202020204" pitchFamily="34" charset="0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50151973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FBF825-80ED-2C21-4060-DA619395B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BBF75B6-C40A-9092-E727-F8122429D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4400" dirty="0"/>
              <a:t>Step Four: Code your themes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EE4987E-584B-9D06-AC48-09A4AF0E5F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35096" y="435852"/>
            <a:ext cx="2935706" cy="2932989"/>
          </a:xfrm>
          <a:prstGeom prst="roundRect">
            <a:avLst/>
          </a:prstGeom>
          <a:solidFill>
            <a:srgbClr val="A5C9E8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65D9BD3-1FD1-0E6B-508A-8895C7092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53548" y="852945"/>
            <a:ext cx="2098801" cy="20988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0AC007D-41A3-C155-93C1-D2A2363C1AC0}"/>
              </a:ext>
            </a:extLst>
          </p:cNvPr>
          <p:cNvSpPr txBox="1"/>
          <p:nvPr/>
        </p:nvSpPr>
        <p:spPr>
          <a:xfrm>
            <a:off x="672148" y="1563012"/>
            <a:ext cx="8814116" cy="51706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2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Coding is like a </a:t>
            </a:r>
            <a:r>
              <a:rPr kumimoji="0" lang="en-GB" sz="2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FillTx/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filing system</a:t>
            </a:r>
            <a:r>
              <a:rPr kumimoji="0" lang="en-GB" sz="2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: </a:t>
            </a:r>
            <a:r>
              <a:rPr lang="en-GB" sz="2600" dirty="0">
                <a:effectLst/>
                <a:latin typeface="Golos Text" panose="020B0503020202020204" pitchFamily="34" charset="0"/>
                <a:ea typeface="Calibri" panose="020F0502020204030204" pitchFamily="34" charset="0"/>
                <a:cs typeface="Golos Text" panose="020B0503020202020204" pitchFamily="34" charset="0"/>
              </a:rPr>
              <a:t>each theme is a folder, and each individual quote or piece of data lives inside that folder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2600" dirty="0">
                <a:latin typeface="Golos Text" panose="020B0503020202020204" pitchFamily="34" charset="0"/>
                <a:ea typeface="Calibri" panose="020F0502020204030204" pitchFamily="34" charset="0"/>
                <a:cs typeface="Golos Text" panose="020B0503020202020204" pitchFamily="34" charset="0"/>
              </a:rPr>
              <a:t>Some ways to code include:</a:t>
            </a:r>
          </a:p>
          <a:p>
            <a:pPr marL="807186" lvl="1" indent="-285750" defTabSz="914400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en-GB" sz="2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uFillTx/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Highlighting in different colours</a:t>
            </a:r>
          </a:p>
          <a:p>
            <a:pPr marL="807186" lvl="1" indent="-285750" defTabSz="914400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0000"/>
                </a:solidFill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Copying into another document</a:t>
            </a:r>
          </a:p>
          <a:p>
            <a:pPr marL="807186" lvl="1" indent="-285750" defTabSz="914400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en-GB" sz="2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uFillTx/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Using coding software e.g. NVivo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2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uFillTx/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It’s up to you </a:t>
            </a:r>
            <a:r>
              <a:rPr lang="en-GB" sz="2600" dirty="0">
                <a:solidFill>
                  <a:srgbClr val="000000"/>
                </a:solidFill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if you have </a:t>
            </a:r>
            <a:r>
              <a:rPr lang="en-GB" sz="2600" dirty="0">
                <a:solidFill>
                  <a:srgbClr val="000000"/>
                </a:solidFill>
                <a:highlight>
                  <a:srgbClr val="FFFF00"/>
                </a:highlight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broad or specific themes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2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You may find </a:t>
            </a:r>
            <a:r>
              <a:rPr kumimoji="0" lang="en-GB" sz="2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FillTx/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data that relates to more than one theme</a:t>
            </a:r>
            <a:r>
              <a:rPr lang="en-GB" sz="2600" dirty="0">
                <a:solidFill>
                  <a:srgbClr val="000000"/>
                </a:solidFill>
                <a:highlight>
                  <a:srgbClr val="FFFF00"/>
                </a:highlight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!</a:t>
            </a:r>
            <a:endParaRPr kumimoji="0" lang="en-GB" sz="2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FillTx/>
              <a:latin typeface="Golos Text" panose="020B0503020202020204" pitchFamily="34" charset="0"/>
              <a:cs typeface="Golos Text" panose="020B0503020202020204" pitchFamily="34" charset="0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18379961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A18198-2E32-4B4B-CB5E-DCB16A9C3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A0182A5-7CF0-49BC-A744-90F808C4F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4200" dirty="0"/>
              <a:t>Step Five: Review your themes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E6F4D5B-4AE9-BF7A-8D70-ED6047681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35096" y="435852"/>
            <a:ext cx="2935706" cy="2932989"/>
          </a:xfrm>
          <a:prstGeom prst="roundRect">
            <a:avLst/>
          </a:prstGeom>
          <a:solidFill>
            <a:srgbClr val="A5C9E8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A8BA05D-F735-743D-2306-FD7474C4F2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85633" y="885030"/>
            <a:ext cx="2034632" cy="20346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A476479-A744-EE63-EB80-21EB51A55FC7}"/>
              </a:ext>
            </a:extLst>
          </p:cNvPr>
          <p:cNvSpPr txBox="1"/>
          <p:nvPr/>
        </p:nvSpPr>
        <p:spPr>
          <a:xfrm>
            <a:off x="672148" y="1563012"/>
            <a:ext cx="8814116" cy="49859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After you’ve gone through all your data and coded, look back at your themes to </a:t>
            </a:r>
            <a:r>
              <a:rPr kumimoji="0" lang="en-GB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FillTx/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ensure you’re happy with how they’re organised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3600" dirty="0">
                <a:solidFill>
                  <a:srgbClr val="000000"/>
                </a:solidFill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There may be some </a:t>
            </a:r>
            <a:r>
              <a:rPr lang="en-GB" sz="3600" dirty="0">
                <a:solidFill>
                  <a:srgbClr val="000000"/>
                </a:solidFill>
                <a:highlight>
                  <a:srgbClr val="FFFF00"/>
                </a:highlight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larger themes </a:t>
            </a:r>
            <a:r>
              <a:rPr lang="en-GB" sz="3600" dirty="0">
                <a:solidFill>
                  <a:srgbClr val="000000"/>
                </a:solidFill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that could be </a:t>
            </a:r>
            <a:r>
              <a:rPr lang="en-GB" sz="3600" dirty="0">
                <a:solidFill>
                  <a:srgbClr val="000000"/>
                </a:solidFill>
                <a:highlight>
                  <a:srgbClr val="FFFF00"/>
                </a:highlight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broken up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3600" dirty="0">
                <a:solidFill>
                  <a:srgbClr val="000000"/>
                </a:solidFill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There could also be </a:t>
            </a:r>
            <a:r>
              <a:rPr lang="en-GB" sz="3600" dirty="0">
                <a:solidFill>
                  <a:srgbClr val="000000"/>
                </a:solidFill>
                <a:highlight>
                  <a:srgbClr val="FFFF00"/>
                </a:highlight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smaller themes </a:t>
            </a:r>
            <a:r>
              <a:rPr lang="en-GB" sz="3600" dirty="0">
                <a:solidFill>
                  <a:srgbClr val="000000"/>
                </a:solidFill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that could be </a:t>
            </a:r>
            <a:r>
              <a:rPr lang="en-GB" sz="3600" dirty="0">
                <a:solidFill>
                  <a:srgbClr val="000000"/>
                </a:solidFill>
                <a:highlight>
                  <a:srgbClr val="FFFF00"/>
                </a:highlight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combined</a:t>
            </a:r>
            <a:endParaRPr kumimoji="0" lang="en-GB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FillTx/>
              <a:latin typeface="Golos Text" panose="020B0503020202020204" pitchFamily="34" charset="0"/>
              <a:cs typeface="Golos Text" panose="020B0503020202020204" pitchFamily="34" charset="0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2639101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F12D89-9094-62DD-A44F-4BBE95E804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991606C-25D5-0FC8-B717-EDB851C3F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4200" dirty="0"/>
              <a:t>Step Six: Present your findings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76C0CBB8-25EF-7F3F-74F3-ED1BA28AF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35096" y="435852"/>
            <a:ext cx="2935706" cy="2932989"/>
          </a:xfrm>
          <a:prstGeom prst="roundRect">
            <a:avLst/>
          </a:prstGeom>
          <a:solidFill>
            <a:srgbClr val="A5C9E8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40C86D9-3922-9CE5-C52A-36A33E2FE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33232" y="732629"/>
            <a:ext cx="2339434" cy="23394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3CCD42-1DA8-FED7-B8F0-57FA1A578022}"/>
              </a:ext>
            </a:extLst>
          </p:cNvPr>
          <p:cNvSpPr txBox="1"/>
          <p:nvPr/>
        </p:nvSpPr>
        <p:spPr>
          <a:xfrm>
            <a:off x="672148" y="1563012"/>
            <a:ext cx="8814116" cy="44319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Present the </a:t>
            </a:r>
            <a:r>
              <a:rPr kumimoji="0" lang="en-GB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FillTx/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key themes </a:t>
            </a:r>
            <a:r>
              <a:rPr kumimoji="0" lang="en-GB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you found, including some of the data points that demonstrate them (e.g. quotes)</a:t>
            </a:r>
            <a:endParaRPr kumimoji="0" lang="en-GB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highlight>
                <a:srgbClr val="A5C9E8"/>
              </a:highlight>
              <a:uFillTx/>
              <a:latin typeface="Golos Text" panose="020B0503020202020204" pitchFamily="34" charset="0"/>
              <a:cs typeface="Golos Text" panose="020B0503020202020204" pitchFamily="34" charset="0"/>
              <a:sym typeface="Helvetica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Could you </a:t>
            </a:r>
            <a:r>
              <a:rPr kumimoji="0" lang="en-GB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FillTx/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explore any of the more common themes </a:t>
            </a:r>
            <a:r>
              <a:rPr kumimoji="0" lang="en-GB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further?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3600" dirty="0">
                <a:solidFill>
                  <a:srgbClr val="000000"/>
                </a:solidFill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Do the themes </a:t>
            </a:r>
            <a:r>
              <a:rPr lang="en-GB" sz="3600" dirty="0">
                <a:solidFill>
                  <a:srgbClr val="000000"/>
                </a:solidFill>
                <a:highlight>
                  <a:srgbClr val="FFFF00"/>
                </a:highlight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complement any quantitative data </a:t>
            </a:r>
            <a:r>
              <a:rPr lang="en-GB" sz="3600" dirty="0">
                <a:solidFill>
                  <a:srgbClr val="000000"/>
                </a:solidFill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you have?</a:t>
            </a:r>
            <a:endParaRPr kumimoji="0" lang="en-GB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olos Text" panose="020B0503020202020204" pitchFamily="34" charset="0"/>
              <a:cs typeface="Golos Text" panose="020B0503020202020204" pitchFamily="34" charset="0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90629958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C9E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AB9619-C9D4-4C24-723E-A5D7519189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">
            <a:extLst>
              <a:ext uri="{FF2B5EF4-FFF2-40B4-BE49-F238E27FC236}">
                <a16:creationId xmlns:a16="http://schemas.microsoft.com/office/drawing/2014/main" id="{4998EFBC-CC57-7F28-0CC6-DE1DF9E290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536800"/>
            <a:ext cx="13448628" cy="958942"/>
          </a:xfrm>
          <a:prstGeom prst="rect">
            <a:avLst/>
          </a:prstGeom>
          <a:solidFill>
            <a:srgbClr val="D9D9D9"/>
          </a:solidFill>
          <a:ln w="12700">
            <a:noFill/>
            <a:prstDash/>
            <a:miter lim="400000"/>
          </a:ln>
          <a:effectLst/>
        </p:spPr>
        <p:txBody>
          <a:bodyPr rot="0" spcFirstLastPara="0" vertOverflow="overflow" horzOverflow="overflow" vert="horz" wrap="square" lIns="28005" tIns="28005" rIns="28005" bIns="280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509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+mj-lt"/>
                <a:ea typeface="Helvetica Neue Medium"/>
                <a:cs typeface="Helvetica Neue Medium"/>
                <a:sym typeface="Helvetica Neue Medium"/>
              </a:rPr>
              <a:t>EXAMPLES OF QUALITATIVE DATA ANALYSIS</a:t>
            </a:r>
          </a:p>
        </p:txBody>
      </p:sp>
      <p:sp>
        <p:nvSpPr>
          <p:cNvPr id="6" name="Rectangle">
            <a:extLst>
              <a:ext uri="{FF2B5EF4-FFF2-40B4-BE49-F238E27FC236}">
                <a16:creationId xmlns:a16="http://schemas.microsoft.com/office/drawing/2014/main" id="{7ACC9AA8-8FB3-955B-527E-3E2185CB89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5678" y="2875813"/>
            <a:ext cx="13448628" cy="958942"/>
          </a:xfrm>
          <a:prstGeom prst="rect">
            <a:avLst/>
          </a:prstGeom>
          <a:noFill/>
          <a:ln w="12700">
            <a:miter lim="400000"/>
          </a:ln>
        </p:spPr>
        <p:txBody>
          <a:bodyPr lIns="28005" tIns="28005" rIns="28005" bIns="28005" anchor="ctr"/>
          <a:lstStyle/>
          <a:p>
            <a:pPr algn="ctr" defTabSz="455098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4400" kern="0" dirty="0">
              <a:solidFill>
                <a:srgbClr val="282828"/>
              </a:solidFill>
              <a:latin typeface="+mj-lt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401331744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46B62-6552-EC72-4C81-C8EBC1B780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0B21B35-6C43-4A0E-2CBA-54F20D858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5400" dirty="0"/>
              <a:t>Example One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029315-1399-7293-58AF-6C34A4361237}"/>
              </a:ext>
            </a:extLst>
          </p:cNvPr>
          <p:cNvSpPr txBox="1"/>
          <p:nvPr/>
        </p:nvSpPr>
        <p:spPr>
          <a:xfrm>
            <a:off x="672147" y="1341350"/>
            <a:ext cx="9081453" cy="53245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l"/>
            <a:r>
              <a:rPr lang="en-GB" sz="2000" b="1" i="0" u="none" strike="noStrike" dirty="0">
                <a:solidFill>
                  <a:srgbClr val="000000"/>
                </a:solidFill>
                <a:effectLst/>
                <a:latin typeface="Golos Text" panose="020B0503020202020204" pitchFamily="34" charset="0"/>
                <a:cs typeface="Golos Text" panose="020B0503020202020204" pitchFamily="34" charset="0"/>
              </a:rPr>
              <a:t>Interviewee One (Aged 14):</a:t>
            </a:r>
          </a:p>
          <a:p>
            <a:pPr algn="l"/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Golos Text" panose="020B0503020202020204" pitchFamily="34" charset="0"/>
                <a:cs typeface="Golos Text" panose="020B0503020202020204" pitchFamily="34" charset="0"/>
              </a:rPr>
              <a:t>"Joining the music project changed me. I learned piano, and now I can play full songs—something I never imagined! Performing gave me confidence, though I still get nervous. It’s been challenging but super rewarding. Working with others was fun but tough; we argued a lot over ideas. ”</a:t>
            </a:r>
          </a:p>
          <a:p>
            <a:pPr algn="l"/>
            <a:endParaRPr lang="en-GB" sz="2000" b="0" i="0" u="none" strike="noStrike" dirty="0">
              <a:solidFill>
                <a:srgbClr val="000000"/>
              </a:solidFill>
              <a:effectLst/>
              <a:latin typeface="Golos Text" panose="020B0503020202020204" pitchFamily="34" charset="0"/>
              <a:cs typeface="Golos Text" panose="020B0503020202020204" pitchFamily="34" charset="0"/>
            </a:endParaRPr>
          </a:p>
          <a:p>
            <a:pPr algn="l"/>
            <a:r>
              <a:rPr lang="en-GB" sz="2000" b="1" dirty="0">
                <a:solidFill>
                  <a:srgbClr val="0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Interviewee Two (Aged 15):</a:t>
            </a:r>
            <a:endParaRPr lang="en-GB" sz="2000" b="1" i="0" u="none" strike="noStrike" dirty="0">
              <a:solidFill>
                <a:srgbClr val="000000"/>
              </a:solidFill>
              <a:effectLst/>
              <a:latin typeface="Golos Text" panose="020B0503020202020204" pitchFamily="34" charset="0"/>
              <a:cs typeface="Golos Text" panose="020B0503020202020204" pitchFamily="34" charset="0"/>
            </a:endParaRPr>
          </a:p>
          <a:p>
            <a:pPr algn="l"/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Golos Text" panose="020B0503020202020204" pitchFamily="34" charset="0"/>
                <a:cs typeface="Golos Text" panose="020B0503020202020204" pitchFamily="34" charset="0"/>
              </a:rPr>
              <a:t>"The music project was a rollercoaster. I improved my drumming skills so much! Playing at the showcase made me feel proud, but I also worried about messing up. It pushed me out of my comfort zone in every way.”</a:t>
            </a:r>
          </a:p>
          <a:p>
            <a:pPr algn="l"/>
            <a:endParaRPr lang="en-GB" sz="2000" b="0" i="0" u="none" strike="noStrike" dirty="0">
              <a:solidFill>
                <a:srgbClr val="000000"/>
              </a:solidFill>
              <a:effectLst/>
              <a:latin typeface="Golos Text" panose="020B0503020202020204" pitchFamily="34" charset="0"/>
              <a:cs typeface="Golos Text" panose="020B0503020202020204" pitchFamily="34" charset="0"/>
            </a:endParaRPr>
          </a:p>
          <a:p>
            <a:pPr algn="l"/>
            <a:r>
              <a:rPr lang="en-GB" sz="2000" b="1" dirty="0">
                <a:solidFill>
                  <a:srgbClr val="0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Interviewee Three (Aged 14):</a:t>
            </a:r>
            <a:endParaRPr lang="en-GB" sz="2000" b="1" i="0" u="none" strike="noStrike" dirty="0">
              <a:solidFill>
                <a:srgbClr val="000000"/>
              </a:solidFill>
              <a:effectLst/>
              <a:latin typeface="Golos Text" panose="020B0503020202020204" pitchFamily="34" charset="0"/>
              <a:cs typeface="Golos Text" panose="020B0503020202020204" pitchFamily="34" charset="0"/>
            </a:endParaRPr>
          </a:p>
          <a:p>
            <a:pPr algn="l"/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Golos Text" panose="020B0503020202020204" pitchFamily="34" charset="0"/>
                <a:cs typeface="Golos Text" panose="020B0503020202020204" pitchFamily="34" charset="0"/>
              </a:rPr>
              <a:t>"I made close friends, though we struggled with teamwork sometimes. Writing songs with the group was a highlight—I grew so much as a guitarist! Performing boosted my confidence, but mistakes were hard to shake off.”</a:t>
            </a:r>
          </a:p>
        </p:txBody>
      </p:sp>
    </p:spTree>
    <p:extLst>
      <p:ext uri="{BB962C8B-B14F-4D97-AF65-F5344CB8AC3E}">
        <p14:creationId xmlns:p14="http://schemas.microsoft.com/office/powerpoint/2010/main" val="1345713064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DD7730-07ED-DA26-59D9-B925F5039D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48E5A91-D2C7-5D9D-6349-8E6444B98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5400" dirty="0"/>
              <a:t>Example One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F1F015-E08B-82EB-DF54-8D61A6FC8505}"/>
              </a:ext>
            </a:extLst>
          </p:cNvPr>
          <p:cNvSpPr txBox="1"/>
          <p:nvPr/>
        </p:nvSpPr>
        <p:spPr>
          <a:xfrm>
            <a:off x="672147" y="1341350"/>
            <a:ext cx="9081453" cy="50167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l"/>
            <a:r>
              <a:rPr lang="en-GB" sz="2000" b="1" i="0" u="none" strike="noStrike" dirty="0">
                <a:solidFill>
                  <a:srgbClr val="000000"/>
                </a:solidFill>
                <a:effectLst/>
                <a:latin typeface="Golos Text" panose="020B0503020202020204" pitchFamily="34" charset="0"/>
                <a:cs typeface="Golos Text" panose="020B0503020202020204" pitchFamily="34" charset="0"/>
              </a:rPr>
              <a:t>Interviewee One (Aged 14):</a:t>
            </a:r>
          </a:p>
          <a:p>
            <a:pPr algn="l"/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Golos Text" panose="020B0503020202020204" pitchFamily="34" charset="0"/>
                <a:cs typeface="Golos Text" panose="020B0503020202020204" pitchFamily="34" charset="0"/>
              </a:rPr>
              <a:t>"Joining the music project changed me. 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Golos Text" panose="020B0503020202020204" pitchFamily="34" charset="0"/>
                <a:cs typeface="Golos Text" panose="020B0503020202020204" pitchFamily="34" charset="0"/>
              </a:rPr>
              <a:t>I learned piano, and now I can play full songs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Golos Text" panose="020B0503020202020204" pitchFamily="34" charset="0"/>
                <a:cs typeface="Golos Text" panose="020B0503020202020204" pitchFamily="34" charset="0"/>
              </a:rPr>
              <a:t>—something I never imagined! 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  <a:highlight>
                  <a:srgbClr val="FF00FF"/>
                </a:highlight>
                <a:latin typeface="Golos Text" panose="020B0503020202020204" pitchFamily="34" charset="0"/>
                <a:cs typeface="Golos Text" panose="020B0503020202020204" pitchFamily="34" charset="0"/>
              </a:rPr>
              <a:t>Performing gave me confidence, though I still get nervous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Golos Text" panose="020B0503020202020204" pitchFamily="34" charset="0"/>
                <a:cs typeface="Golos Text" panose="020B0503020202020204" pitchFamily="34" charset="0"/>
              </a:rPr>
              <a:t>. It’s been challenging but super rewarding.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Golos Text" panose="020B0503020202020204" pitchFamily="34" charset="0"/>
                <a:cs typeface="Golos Text" panose="020B0503020202020204" pitchFamily="34" charset="0"/>
              </a:rPr>
              <a:t> Working with others was fun but tough; we argued a lot over ideas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Golos Text" panose="020B0503020202020204" pitchFamily="34" charset="0"/>
                <a:cs typeface="Golos Text" panose="020B0503020202020204" pitchFamily="34" charset="0"/>
              </a:rPr>
              <a:t>. ”</a:t>
            </a:r>
          </a:p>
          <a:p>
            <a:pPr algn="l"/>
            <a:endParaRPr lang="en-GB" sz="2000" b="0" i="0" u="none" strike="noStrike" dirty="0">
              <a:solidFill>
                <a:srgbClr val="000000"/>
              </a:solidFill>
              <a:effectLst/>
              <a:latin typeface="Golos Text" panose="020B0503020202020204" pitchFamily="34" charset="0"/>
              <a:cs typeface="Golos Text" panose="020B0503020202020204" pitchFamily="34" charset="0"/>
            </a:endParaRPr>
          </a:p>
          <a:p>
            <a:pPr algn="l"/>
            <a:r>
              <a:rPr lang="en-GB" sz="2000" b="1" dirty="0">
                <a:solidFill>
                  <a:srgbClr val="0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Interviewee Two (Aged 15):</a:t>
            </a:r>
            <a:endParaRPr lang="en-GB" sz="2000" b="1" i="0" u="none" strike="noStrike" dirty="0">
              <a:solidFill>
                <a:srgbClr val="000000"/>
              </a:solidFill>
              <a:effectLst/>
              <a:latin typeface="Golos Text" panose="020B0503020202020204" pitchFamily="34" charset="0"/>
              <a:cs typeface="Golos Text" panose="020B0503020202020204" pitchFamily="34" charset="0"/>
            </a:endParaRPr>
          </a:p>
          <a:p>
            <a:pPr algn="l"/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Golos Text" panose="020B0503020202020204" pitchFamily="34" charset="0"/>
                <a:cs typeface="Golos Text" panose="020B0503020202020204" pitchFamily="34" charset="0"/>
              </a:rPr>
              <a:t>"The music project was a rollercoaster. 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Golos Text" panose="020B0503020202020204" pitchFamily="34" charset="0"/>
                <a:cs typeface="Golos Text" panose="020B0503020202020204" pitchFamily="34" charset="0"/>
              </a:rPr>
              <a:t>I improved my drumming skills so much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Golos Text" panose="020B0503020202020204" pitchFamily="34" charset="0"/>
                <a:cs typeface="Golos Text" panose="020B0503020202020204" pitchFamily="34" charset="0"/>
              </a:rPr>
              <a:t>! 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  <a:highlight>
                  <a:srgbClr val="FF00FF"/>
                </a:highlight>
                <a:latin typeface="Golos Text" panose="020B0503020202020204" pitchFamily="34" charset="0"/>
                <a:cs typeface="Golos Text" panose="020B0503020202020204" pitchFamily="34" charset="0"/>
              </a:rPr>
              <a:t>Playing at the showcase made me feel proud, but I also worried about messing up. It pushed me out of my comfort zone in every way.”</a:t>
            </a:r>
          </a:p>
          <a:p>
            <a:pPr algn="l"/>
            <a:endParaRPr lang="en-GB" sz="2000" b="0" i="0" u="none" strike="noStrike" dirty="0">
              <a:solidFill>
                <a:srgbClr val="000000"/>
              </a:solidFill>
              <a:effectLst/>
              <a:latin typeface="Golos Text" panose="020B0503020202020204" pitchFamily="34" charset="0"/>
              <a:cs typeface="Golos Text" panose="020B0503020202020204" pitchFamily="34" charset="0"/>
            </a:endParaRPr>
          </a:p>
          <a:p>
            <a:pPr algn="l"/>
            <a:r>
              <a:rPr lang="en-GB" sz="2000" b="1" dirty="0">
                <a:solidFill>
                  <a:srgbClr val="0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Interviewee Three (Aged 14):</a:t>
            </a:r>
            <a:endParaRPr lang="en-GB" sz="2000" b="1" i="0" u="none" strike="noStrike" dirty="0">
              <a:solidFill>
                <a:srgbClr val="000000"/>
              </a:solidFill>
              <a:effectLst/>
              <a:latin typeface="Golos Text" panose="020B0503020202020204" pitchFamily="34" charset="0"/>
              <a:cs typeface="Golos Text" panose="020B0503020202020204" pitchFamily="34" charset="0"/>
            </a:endParaRPr>
          </a:p>
          <a:p>
            <a:pPr algn="l"/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Golos Text" panose="020B0503020202020204" pitchFamily="34" charset="0"/>
                <a:cs typeface="Golos Text" panose="020B0503020202020204" pitchFamily="34" charset="0"/>
              </a:rPr>
              <a:t>"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Golos Text" panose="020B0503020202020204" pitchFamily="34" charset="0"/>
                <a:cs typeface="Golos Text" panose="020B0503020202020204" pitchFamily="34" charset="0"/>
              </a:rPr>
              <a:t>I made close friends, though we struggled with teamwork sometimes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Golos Text" panose="020B0503020202020204" pitchFamily="34" charset="0"/>
                <a:cs typeface="Golos Text" panose="020B0503020202020204" pitchFamily="34" charset="0"/>
              </a:rPr>
              <a:t>. Writing songs with the group was a highlight—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Golos Text" panose="020B0503020202020204" pitchFamily="34" charset="0"/>
                <a:cs typeface="Golos Text" panose="020B0503020202020204" pitchFamily="34" charset="0"/>
              </a:rPr>
              <a:t>I grew so much as a guitarist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Golos Text" panose="020B0503020202020204" pitchFamily="34" charset="0"/>
                <a:cs typeface="Golos Text" panose="020B0503020202020204" pitchFamily="34" charset="0"/>
              </a:rPr>
              <a:t>!”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E7D92E-0299-0637-C1E1-1C38ADCB8B92}"/>
              </a:ext>
            </a:extLst>
          </p:cNvPr>
          <p:cNvSpPr txBox="1"/>
          <p:nvPr/>
        </p:nvSpPr>
        <p:spPr>
          <a:xfrm>
            <a:off x="10218821" y="2041695"/>
            <a:ext cx="2823411" cy="3477871"/>
          </a:xfrm>
          <a:prstGeom prst="rect">
            <a:avLst/>
          </a:prstGeom>
          <a:noFill/>
          <a:ln w="28575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000" b="1" u="sng" dirty="0">
                <a:solidFill>
                  <a:srgbClr val="000000"/>
                </a:solidFill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Coded Themes</a:t>
            </a:r>
            <a:endParaRPr kumimoji="0" lang="en-GB" sz="2000" b="1" i="0" u="sng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olos Text" panose="020B0503020202020204" pitchFamily="34" charset="0"/>
              <a:cs typeface="Golos Text" panose="020B0503020202020204" pitchFamily="34" charset="0"/>
              <a:sym typeface="Helvetica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2000" dirty="0">
              <a:solidFill>
                <a:srgbClr val="000000"/>
              </a:solidFill>
              <a:latin typeface="Golos Text" panose="020B0503020202020204" pitchFamily="34" charset="0"/>
              <a:cs typeface="Golos Text" panose="020B0503020202020204" pitchFamily="34" charset="0"/>
              <a:sym typeface="Helvetica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FillTx/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Improved music skills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2000" dirty="0">
              <a:solidFill>
                <a:srgbClr val="000000"/>
              </a:solidFill>
              <a:highlight>
                <a:srgbClr val="00FF00"/>
              </a:highlight>
              <a:latin typeface="Golos Text" panose="020B0503020202020204" pitchFamily="34" charset="0"/>
              <a:cs typeface="Golos Text" panose="020B0503020202020204" pitchFamily="34" charset="0"/>
              <a:sym typeface="Helvetica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000" dirty="0">
                <a:solidFill>
                  <a:srgbClr val="000000"/>
                </a:solidFill>
                <a:highlight>
                  <a:srgbClr val="00FF00"/>
                </a:highlight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Made friends, but there were some social challenges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2000" dirty="0">
              <a:solidFill>
                <a:srgbClr val="000000"/>
              </a:solidFill>
              <a:highlight>
                <a:srgbClr val="FF00FF"/>
              </a:highlight>
              <a:latin typeface="Golos Text" panose="020B0503020202020204" pitchFamily="34" charset="0"/>
              <a:cs typeface="Golos Text" panose="020B0503020202020204" pitchFamily="34" charset="0"/>
              <a:sym typeface="Helvetica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000" dirty="0">
                <a:solidFill>
                  <a:srgbClr val="000000"/>
                </a:solidFill>
                <a:highlight>
                  <a:srgbClr val="FF00FF"/>
                </a:highlight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Confidence has increased, but they still have reservations</a:t>
            </a:r>
            <a:endParaRPr kumimoji="0" lang="en-GB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highlight>
                <a:srgbClr val="FF00FF"/>
              </a:highlight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42345960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9CDA65-29B5-F042-F3EA-728D38FD3B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1B52DA9-A8A5-E9C1-C22E-61C842178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5400" dirty="0"/>
              <a:t>Example One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67DD84-4025-502B-73F0-F33198C64280}"/>
              </a:ext>
            </a:extLst>
          </p:cNvPr>
          <p:cNvSpPr txBox="1"/>
          <p:nvPr/>
        </p:nvSpPr>
        <p:spPr>
          <a:xfrm>
            <a:off x="672146" y="1341350"/>
            <a:ext cx="11215053" cy="59400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l"/>
            <a:r>
              <a:rPr lang="en-GB" sz="1950" i="0" u="none" strike="noStrike" dirty="0">
                <a:solidFill>
                  <a:srgbClr val="000000"/>
                </a:solidFill>
                <a:effectLst/>
                <a:latin typeface="Golos Text" panose="020B0503020202020204" pitchFamily="34" charset="0"/>
                <a:cs typeface="Golos Text" panose="020B0503020202020204" pitchFamily="34" charset="0"/>
              </a:rPr>
              <a:t>From the interviews we conducted with our participants, we found that all of them felt like they had </a:t>
            </a:r>
            <a:r>
              <a:rPr lang="en-GB" sz="1950" b="1" i="0" u="none" strike="noStrike" dirty="0">
                <a:solidFill>
                  <a:srgbClr val="000000"/>
                </a:solidFill>
                <a:effectLst/>
                <a:latin typeface="Golos Text" panose="020B0503020202020204" pitchFamily="34" charset="0"/>
                <a:cs typeface="Golos Text" panose="020B0503020202020204" pitchFamily="34" charset="0"/>
              </a:rPr>
              <a:t>improved their music skills</a:t>
            </a:r>
            <a:r>
              <a:rPr lang="en-GB" sz="1950" i="0" u="none" strike="noStrike" dirty="0">
                <a:solidFill>
                  <a:srgbClr val="000000"/>
                </a:solidFill>
                <a:effectLst/>
                <a:latin typeface="Golos Text" panose="020B0503020202020204" pitchFamily="34" charset="0"/>
                <a:cs typeface="Golos Text" panose="020B0503020202020204" pitchFamily="34" charset="0"/>
              </a:rPr>
              <a:t>:</a:t>
            </a:r>
          </a:p>
          <a:p>
            <a:pPr algn="l"/>
            <a:endParaRPr lang="en-GB" sz="1950" i="0" u="none" strike="noStrike" dirty="0">
              <a:solidFill>
                <a:srgbClr val="000000"/>
              </a:solidFill>
              <a:effectLst/>
              <a:latin typeface="Golos Text" panose="020B0503020202020204" pitchFamily="34" charset="0"/>
              <a:cs typeface="Golos Text" panose="020B0503020202020204" pitchFamily="34" charset="0"/>
            </a:endParaRPr>
          </a:p>
          <a:p>
            <a:pPr lvl="1"/>
            <a:r>
              <a:rPr lang="en-GB" sz="1950" i="0" u="none" strike="noStrike" dirty="0">
                <a:solidFill>
                  <a:srgbClr val="000000"/>
                </a:solidFill>
                <a:effectLst/>
                <a:latin typeface="Golos Text" panose="020B0503020202020204" pitchFamily="34" charset="0"/>
                <a:cs typeface="Golos Text" panose="020B0503020202020204" pitchFamily="34" charset="0"/>
              </a:rPr>
              <a:t>“I learned piano, and now I can play full songs”</a:t>
            </a:r>
          </a:p>
          <a:p>
            <a:pPr lvl="1"/>
            <a:r>
              <a:rPr lang="en-GB" sz="1950" i="0" u="none" strike="noStrike" dirty="0">
                <a:solidFill>
                  <a:srgbClr val="000000"/>
                </a:solidFill>
                <a:effectLst/>
                <a:latin typeface="Golos Text" panose="020B0503020202020204" pitchFamily="34" charset="0"/>
                <a:cs typeface="Golos Text" panose="020B0503020202020204" pitchFamily="34" charset="0"/>
              </a:rPr>
              <a:t>“I improved my drumming skills so much!”</a:t>
            </a:r>
          </a:p>
          <a:p>
            <a:pPr lvl="1"/>
            <a:r>
              <a:rPr lang="en-GB" sz="1950" i="0" u="none" strike="noStrike" dirty="0">
                <a:solidFill>
                  <a:srgbClr val="000000"/>
                </a:solidFill>
                <a:effectLst/>
                <a:latin typeface="Golos Text" panose="020B0503020202020204" pitchFamily="34" charset="0"/>
                <a:cs typeface="Golos Text" panose="020B0503020202020204" pitchFamily="34" charset="0"/>
              </a:rPr>
              <a:t>“I grew so much as a guitarist!”</a:t>
            </a:r>
            <a:endParaRPr lang="en-GB" sz="1950" dirty="0">
              <a:solidFill>
                <a:srgbClr val="000000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  <a:p>
            <a:pPr algn="l"/>
            <a:endParaRPr lang="en-GB" sz="1950" dirty="0">
              <a:solidFill>
                <a:srgbClr val="000000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  <a:p>
            <a:pPr algn="l"/>
            <a:r>
              <a:rPr lang="en-GB" sz="1950" dirty="0">
                <a:solidFill>
                  <a:srgbClr val="0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The majority of our our participants also said they were able to </a:t>
            </a:r>
            <a:r>
              <a:rPr lang="en-GB" sz="1950" b="1" dirty="0">
                <a:solidFill>
                  <a:srgbClr val="0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make friends</a:t>
            </a:r>
            <a:r>
              <a:rPr lang="en-GB" sz="1950" dirty="0">
                <a:solidFill>
                  <a:srgbClr val="0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 on the project, but there were </a:t>
            </a:r>
            <a:r>
              <a:rPr lang="en-GB" sz="1950" b="1" dirty="0">
                <a:solidFill>
                  <a:srgbClr val="0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still some challenges with this</a:t>
            </a:r>
            <a:r>
              <a:rPr lang="en-GB" sz="1950" dirty="0">
                <a:solidFill>
                  <a:srgbClr val="0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:</a:t>
            </a:r>
          </a:p>
          <a:p>
            <a:pPr algn="l"/>
            <a:endParaRPr lang="en-GB" sz="1950" dirty="0">
              <a:solidFill>
                <a:srgbClr val="000000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  <a:p>
            <a:pPr lvl="1"/>
            <a:r>
              <a:rPr lang="en-GB" sz="1950" i="0" u="none" strike="noStrike" dirty="0">
                <a:solidFill>
                  <a:srgbClr val="000000"/>
                </a:solidFill>
                <a:effectLst/>
                <a:latin typeface="Golos Text" panose="020B0503020202020204" pitchFamily="34" charset="0"/>
                <a:cs typeface="Golos Text" panose="020B0503020202020204" pitchFamily="34" charset="0"/>
              </a:rPr>
              <a:t>“Working with others was fun but tough; we argued a lot over ideas”</a:t>
            </a:r>
          </a:p>
          <a:p>
            <a:pPr lvl="1"/>
            <a:r>
              <a:rPr lang="en-GB" sz="1950" i="0" u="none" strike="noStrike" dirty="0">
                <a:solidFill>
                  <a:srgbClr val="000000"/>
                </a:solidFill>
                <a:effectLst/>
                <a:latin typeface="Golos Text" panose="020B0503020202020204" pitchFamily="34" charset="0"/>
                <a:cs typeface="Golos Text" panose="020B0503020202020204" pitchFamily="34" charset="0"/>
              </a:rPr>
              <a:t>"I made close friends, though we struggled with teamwork sometimes.”</a:t>
            </a:r>
            <a:endParaRPr lang="en-GB" sz="1950" dirty="0">
              <a:solidFill>
                <a:srgbClr val="000000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  <a:p>
            <a:pPr algn="l"/>
            <a:endParaRPr lang="en-GB" sz="1950" dirty="0">
              <a:solidFill>
                <a:srgbClr val="000000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  <a:p>
            <a:pPr algn="l"/>
            <a:r>
              <a:rPr lang="en-GB" sz="1950" dirty="0">
                <a:solidFill>
                  <a:srgbClr val="0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Another key theme was an </a:t>
            </a:r>
            <a:r>
              <a:rPr lang="en-GB" sz="1950" b="1" dirty="0">
                <a:solidFill>
                  <a:srgbClr val="0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increase in confidence </a:t>
            </a:r>
            <a:r>
              <a:rPr lang="en-GB" sz="1950" dirty="0">
                <a:solidFill>
                  <a:srgbClr val="0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among our participants. This wasn’t a universal experience, while those that did report it </a:t>
            </a:r>
            <a:r>
              <a:rPr lang="en-GB" sz="1950" b="1" dirty="0">
                <a:solidFill>
                  <a:srgbClr val="0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still had some reservations</a:t>
            </a:r>
            <a:r>
              <a:rPr lang="en-GB" sz="1950" dirty="0">
                <a:solidFill>
                  <a:srgbClr val="0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:</a:t>
            </a:r>
          </a:p>
          <a:p>
            <a:pPr algn="l"/>
            <a:endParaRPr lang="en-GB" sz="1950" i="0" u="none" strike="noStrike" dirty="0">
              <a:solidFill>
                <a:srgbClr val="000000"/>
              </a:solidFill>
              <a:effectLst/>
              <a:latin typeface="Golos Text" panose="020B0503020202020204" pitchFamily="34" charset="0"/>
              <a:cs typeface="Golos Text" panose="020B0503020202020204" pitchFamily="34" charset="0"/>
            </a:endParaRPr>
          </a:p>
          <a:p>
            <a:pPr lvl="1"/>
            <a:r>
              <a:rPr lang="en-GB" sz="1950" i="0" u="none" strike="noStrike" dirty="0">
                <a:solidFill>
                  <a:srgbClr val="000000"/>
                </a:solidFill>
                <a:effectLst/>
                <a:latin typeface="Golos Text" panose="020B0503020202020204" pitchFamily="34" charset="0"/>
                <a:cs typeface="Golos Text" panose="020B0503020202020204" pitchFamily="34" charset="0"/>
              </a:rPr>
              <a:t>“Performing gave me confidence, though I still get nervous”</a:t>
            </a:r>
          </a:p>
          <a:p>
            <a:pPr lvl="1"/>
            <a:r>
              <a:rPr lang="en-GB" sz="1950" i="0" u="none" strike="noStrike" dirty="0">
                <a:solidFill>
                  <a:srgbClr val="000000"/>
                </a:solidFill>
                <a:effectLst/>
                <a:latin typeface="Golos Text" panose="020B0503020202020204" pitchFamily="34" charset="0"/>
                <a:cs typeface="Golos Text" panose="020B0503020202020204" pitchFamily="34" charset="0"/>
              </a:rPr>
              <a:t>“Playing at the showcase made me feel proud, but I also worried about messing up. It pushed me out of my comfort zone in every way.”</a:t>
            </a:r>
          </a:p>
        </p:txBody>
      </p:sp>
    </p:spTree>
    <p:extLst>
      <p:ext uri="{BB962C8B-B14F-4D97-AF65-F5344CB8AC3E}">
        <p14:creationId xmlns:p14="http://schemas.microsoft.com/office/powerpoint/2010/main" val="2277574666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59B6C7-2E25-1ADF-90B0-B5242ECCF5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565EEB7-5B84-A3A6-22F5-BC1CDAEBF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5400" dirty="0"/>
              <a:t>Example Two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55C50F-38CF-90D2-4055-B52441EEC03D}"/>
              </a:ext>
            </a:extLst>
          </p:cNvPr>
          <p:cNvSpPr txBox="1"/>
          <p:nvPr/>
        </p:nvSpPr>
        <p:spPr>
          <a:xfrm>
            <a:off x="672147" y="1563012"/>
            <a:ext cx="9049369" cy="53091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l"/>
            <a:r>
              <a:rPr lang="en-GB" sz="2400" b="1" i="0" u="none" strike="noStrike" dirty="0">
                <a:solidFill>
                  <a:srgbClr val="000000"/>
                </a:solidFill>
                <a:effectLst/>
                <a:latin typeface="Golos Text" panose="020B0503020202020204" pitchFamily="34" charset="0"/>
                <a:cs typeface="Golos Text" panose="020B0503020202020204" pitchFamily="34" charset="0"/>
              </a:rPr>
              <a:t>Jenni (aged 16) at the start of the project:</a:t>
            </a:r>
            <a:br>
              <a:rPr lang="en-GB" sz="2400" b="0" i="0" u="none" strike="noStrike" dirty="0">
                <a:solidFill>
                  <a:srgbClr val="000000"/>
                </a:solidFill>
                <a:effectLst/>
                <a:latin typeface="Golos Text" panose="020B0503020202020204" pitchFamily="34" charset="0"/>
                <a:cs typeface="Golos Text" panose="020B0503020202020204" pitchFamily="34" charset="0"/>
              </a:rPr>
            </a:b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Golos Text" panose="020B0503020202020204" pitchFamily="34" charset="0"/>
                <a:cs typeface="Golos Text" panose="020B0503020202020204" pitchFamily="34" charset="0"/>
              </a:rPr>
              <a:t>"I’m super excited but nervous about this music production course. I’ve always loved music, but I don’t know much about how it’s made. The software seems complicated, and I’m worried I might not get it. Still, I really want to learn and maybe even create my own song someday.”</a:t>
            </a:r>
          </a:p>
          <a:p>
            <a:pPr algn="l"/>
            <a:endParaRPr lang="en-GB" sz="2400" b="0" i="0" u="none" strike="noStrike" dirty="0">
              <a:solidFill>
                <a:srgbClr val="000000"/>
              </a:solidFill>
              <a:effectLst/>
              <a:latin typeface="Golos Text" panose="020B0503020202020204" pitchFamily="34" charset="0"/>
              <a:cs typeface="Golos Text" panose="020B0503020202020204" pitchFamily="34" charset="0"/>
            </a:endParaRPr>
          </a:p>
          <a:p>
            <a:pPr algn="l"/>
            <a:r>
              <a:rPr lang="en-GB" sz="2400" b="1" i="0" u="none" strike="noStrike" dirty="0">
                <a:solidFill>
                  <a:srgbClr val="000000"/>
                </a:solidFill>
                <a:effectLst/>
                <a:latin typeface="Golos Text" panose="020B0503020202020204" pitchFamily="34" charset="0"/>
                <a:cs typeface="Golos Text" panose="020B0503020202020204" pitchFamily="34" charset="0"/>
              </a:rPr>
              <a:t>Jenni at the end of the project:</a:t>
            </a:r>
            <a:br>
              <a:rPr lang="en-GB" sz="2400" b="0" i="0" u="none" strike="noStrike" dirty="0">
                <a:solidFill>
                  <a:srgbClr val="000000"/>
                </a:solidFill>
                <a:effectLst/>
                <a:latin typeface="Golos Text" panose="020B0503020202020204" pitchFamily="34" charset="0"/>
                <a:cs typeface="Golos Text" panose="020B0503020202020204" pitchFamily="34" charset="0"/>
              </a:rPr>
            </a:b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Golos Text" panose="020B0503020202020204" pitchFamily="34" charset="0"/>
                <a:cs typeface="Golos Text" panose="020B0503020202020204" pitchFamily="34" charset="0"/>
              </a:rPr>
              <a:t>"This course was amazing! At first, I struggled with the software, but now I can record, mix, and even add effects. I’ve produced a full track I’m proud of. It was hard work, but I feel so much more confident. I can’t wait to keep creating and sharing my music!"</a:t>
            </a:r>
          </a:p>
          <a:p>
            <a:pPr marL="285750" marR="0" indent="-28575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539571477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714890-8D1D-CF32-75FB-27AE2DD66F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4A54F7F-D0F9-01B1-37E3-866D32E8B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5400" dirty="0"/>
              <a:t>Example Two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DAC37C-2DD7-DA4F-B74C-8C8BEA468BAE}"/>
              </a:ext>
            </a:extLst>
          </p:cNvPr>
          <p:cNvSpPr txBox="1"/>
          <p:nvPr/>
        </p:nvSpPr>
        <p:spPr>
          <a:xfrm>
            <a:off x="672147" y="1563012"/>
            <a:ext cx="9049369" cy="53091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l"/>
            <a:r>
              <a:rPr lang="en-GB" sz="2400" b="1" i="0" u="none" strike="noStrike" dirty="0">
                <a:solidFill>
                  <a:srgbClr val="000000"/>
                </a:solidFill>
                <a:effectLst/>
                <a:latin typeface="Golos Text" panose="020B0503020202020204" pitchFamily="34" charset="0"/>
                <a:cs typeface="Golos Text" panose="020B0503020202020204" pitchFamily="34" charset="0"/>
              </a:rPr>
              <a:t>Jenni (aged 16) at the start of the project:</a:t>
            </a:r>
            <a:br>
              <a:rPr lang="en-GB" sz="2400" b="0" i="0" u="none" strike="noStrike" dirty="0">
                <a:solidFill>
                  <a:srgbClr val="000000"/>
                </a:solidFill>
                <a:effectLst/>
                <a:latin typeface="Golos Text" panose="020B0503020202020204" pitchFamily="34" charset="0"/>
                <a:cs typeface="Golos Text" panose="020B0503020202020204" pitchFamily="34" charset="0"/>
              </a:rPr>
            </a:b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Golos Text" panose="020B0503020202020204" pitchFamily="34" charset="0"/>
                <a:cs typeface="Golos Text" panose="020B0503020202020204" pitchFamily="34" charset="0"/>
              </a:rPr>
              <a:t>"I’m super excited but 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Golos Text" panose="020B0503020202020204" pitchFamily="34" charset="0"/>
                <a:cs typeface="Golos Text" panose="020B0503020202020204" pitchFamily="34" charset="0"/>
              </a:rPr>
              <a:t>nervous about this music production course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Golos Text" panose="020B0503020202020204" pitchFamily="34" charset="0"/>
                <a:cs typeface="Golos Text" panose="020B0503020202020204" pitchFamily="34" charset="0"/>
              </a:rPr>
              <a:t>. I’ve always loved music, but I don’t know much about how it’s made. 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Golos Text" panose="020B0503020202020204" pitchFamily="34" charset="0"/>
                <a:cs typeface="Golos Text" panose="020B0503020202020204" pitchFamily="34" charset="0"/>
              </a:rPr>
              <a:t>The software seems complicated, and I’m worried I might not get it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Golos Text" panose="020B0503020202020204" pitchFamily="34" charset="0"/>
                <a:cs typeface="Golos Text" panose="020B0503020202020204" pitchFamily="34" charset="0"/>
              </a:rPr>
              <a:t>. Still, I really want to learn and 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highlight>
                  <a:srgbClr val="FF00FF"/>
                </a:highlight>
                <a:latin typeface="Golos Text" panose="020B0503020202020204" pitchFamily="34" charset="0"/>
                <a:cs typeface="Golos Text" panose="020B0503020202020204" pitchFamily="34" charset="0"/>
              </a:rPr>
              <a:t>maybe even create my own song someday.”</a:t>
            </a:r>
          </a:p>
          <a:p>
            <a:pPr algn="l"/>
            <a:endParaRPr lang="en-GB" sz="2400" b="0" i="0" u="none" strike="noStrike" dirty="0">
              <a:solidFill>
                <a:srgbClr val="000000"/>
              </a:solidFill>
              <a:effectLst/>
              <a:latin typeface="Golos Text" panose="020B0503020202020204" pitchFamily="34" charset="0"/>
              <a:cs typeface="Golos Text" panose="020B0503020202020204" pitchFamily="34" charset="0"/>
            </a:endParaRPr>
          </a:p>
          <a:p>
            <a:pPr algn="l"/>
            <a:r>
              <a:rPr lang="en-GB" sz="2400" b="1" i="0" u="none" strike="noStrike" dirty="0">
                <a:solidFill>
                  <a:srgbClr val="000000"/>
                </a:solidFill>
                <a:effectLst/>
                <a:latin typeface="Golos Text" panose="020B0503020202020204" pitchFamily="34" charset="0"/>
                <a:cs typeface="Golos Text" panose="020B0503020202020204" pitchFamily="34" charset="0"/>
              </a:rPr>
              <a:t>Jenni at the end of the project:</a:t>
            </a:r>
            <a:br>
              <a:rPr lang="en-GB" sz="2400" b="0" i="0" u="none" strike="noStrike" dirty="0">
                <a:solidFill>
                  <a:srgbClr val="000000"/>
                </a:solidFill>
                <a:effectLst/>
                <a:latin typeface="Golos Text" panose="020B0503020202020204" pitchFamily="34" charset="0"/>
                <a:cs typeface="Golos Text" panose="020B0503020202020204" pitchFamily="34" charset="0"/>
              </a:rPr>
            </a:b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Golos Text" panose="020B0503020202020204" pitchFamily="34" charset="0"/>
                <a:cs typeface="Golos Text" panose="020B0503020202020204" pitchFamily="34" charset="0"/>
              </a:rPr>
              <a:t>"This course was amazing! At first, I struggled with the software, but 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Golos Text" panose="020B0503020202020204" pitchFamily="34" charset="0"/>
                <a:cs typeface="Golos Text" panose="020B0503020202020204" pitchFamily="34" charset="0"/>
              </a:rPr>
              <a:t>now I can record, mix, and even add effects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Golos Text" panose="020B0503020202020204" pitchFamily="34" charset="0"/>
                <a:cs typeface="Golos Text" panose="020B0503020202020204" pitchFamily="34" charset="0"/>
              </a:rPr>
              <a:t>. 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highlight>
                  <a:srgbClr val="FF00FF"/>
                </a:highlight>
                <a:latin typeface="Golos Text" panose="020B0503020202020204" pitchFamily="34" charset="0"/>
                <a:cs typeface="Golos Text" panose="020B0503020202020204" pitchFamily="34" charset="0"/>
              </a:rPr>
              <a:t>I’ve produced a full track I’m proud of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Golos Text" panose="020B0503020202020204" pitchFamily="34" charset="0"/>
                <a:cs typeface="Golos Text" panose="020B0503020202020204" pitchFamily="34" charset="0"/>
              </a:rPr>
              <a:t>. It was hard work, but 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Golos Text" panose="020B0503020202020204" pitchFamily="34" charset="0"/>
                <a:cs typeface="Golos Text" panose="020B0503020202020204" pitchFamily="34" charset="0"/>
              </a:rPr>
              <a:t>I feel so much more confident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Golos Text" panose="020B0503020202020204" pitchFamily="34" charset="0"/>
                <a:cs typeface="Golos Text" panose="020B0503020202020204" pitchFamily="34" charset="0"/>
              </a:rPr>
              <a:t>. 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highlight>
                  <a:srgbClr val="FF00FF"/>
                </a:highlight>
                <a:latin typeface="Golos Text" panose="020B0503020202020204" pitchFamily="34" charset="0"/>
                <a:cs typeface="Golos Text" panose="020B0503020202020204" pitchFamily="34" charset="0"/>
              </a:rPr>
              <a:t>I can’t wait to keep creating and sharing my music!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Golos Text" panose="020B0503020202020204" pitchFamily="34" charset="0"/>
                <a:cs typeface="Golos Text" panose="020B0503020202020204" pitchFamily="34" charset="0"/>
              </a:rPr>
              <a:t>"</a:t>
            </a:r>
          </a:p>
          <a:p>
            <a:pPr marL="285750" marR="0" indent="-28575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71BEE4-E867-8AF0-9FCB-5BBB7A645F9F}"/>
              </a:ext>
            </a:extLst>
          </p:cNvPr>
          <p:cNvSpPr txBox="1"/>
          <p:nvPr/>
        </p:nvSpPr>
        <p:spPr>
          <a:xfrm>
            <a:off x="10218821" y="2041695"/>
            <a:ext cx="2823411" cy="2862318"/>
          </a:xfrm>
          <a:prstGeom prst="rect">
            <a:avLst/>
          </a:prstGeom>
          <a:noFill/>
          <a:ln w="28575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000" b="1" u="sng" dirty="0">
                <a:solidFill>
                  <a:srgbClr val="000000"/>
                </a:solidFill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Coded Themes</a:t>
            </a:r>
            <a:endParaRPr kumimoji="0" lang="en-GB" sz="2000" b="1" i="0" u="sng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olos Text" panose="020B0503020202020204" pitchFamily="34" charset="0"/>
              <a:cs typeface="Golos Text" panose="020B0503020202020204" pitchFamily="34" charset="0"/>
              <a:sym typeface="Helvetica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2000" dirty="0">
              <a:solidFill>
                <a:srgbClr val="000000"/>
              </a:solidFill>
              <a:latin typeface="Golos Text" panose="020B0503020202020204" pitchFamily="34" charset="0"/>
              <a:cs typeface="Golos Text" panose="020B0503020202020204" pitchFamily="34" charset="0"/>
              <a:sym typeface="Helvetica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FillTx/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Increased in confidence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2000" dirty="0">
              <a:solidFill>
                <a:srgbClr val="000000"/>
              </a:solidFill>
              <a:highlight>
                <a:srgbClr val="00FF00"/>
              </a:highlight>
              <a:latin typeface="Golos Text" panose="020B0503020202020204" pitchFamily="34" charset="0"/>
              <a:cs typeface="Golos Text" panose="020B0503020202020204" pitchFamily="34" charset="0"/>
              <a:sym typeface="Helvetica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000" dirty="0">
                <a:solidFill>
                  <a:srgbClr val="000000"/>
                </a:solidFill>
                <a:highlight>
                  <a:srgbClr val="00FF00"/>
                </a:highlight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Improved music production skills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2000" dirty="0">
              <a:solidFill>
                <a:srgbClr val="000000"/>
              </a:solidFill>
              <a:highlight>
                <a:srgbClr val="FF00FF"/>
              </a:highlight>
              <a:latin typeface="Golos Text" panose="020B0503020202020204" pitchFamily="34" charset="0"/>
              <a:cs typeface="Golos Text" panose="020B0503020202020204" pitchFamily="34" charset="0"/>
              <a:sym typeface="Helvetica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000" dirty="0">
                <a:solidFill>
                  <a:srgbClr val="000000"/>
                </a:solidFill>
                <a:highlight>
                  <a:srgbClr val="FF00FF"/>
                </a:highlight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Achieved their goal</a:t>
            </a:r>
            <a:endParaRPr kumimoji="0" lang="en-GB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highlight>
                <a:srgbClr val="FF00FF"/>
              </a:highlight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2324695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CONTENTS"/>
          <p:cNvSpPr txBox="1">
            <a:spLocks noGrp="1"/>
          </p:cNvSpPr>
          <p:nvPr>
            <p:ph type="title" idx="4294967295"/>
          </p:nvPr>
        </p:nvSpPr>
        <p:spPr>
          <a:xfrm>
            <a:off x="7323138" y="847725"/>
            <a:ext cx="5002212" cy="1111250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none" lIns="45718" tIns="45718" rIns="45718" bIns="4571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100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6616" b="0" i="0" u="none" strike="noStrike" kern="0" cap="none" spc="0" normalizeH="0" baseline="0" noProof="0" dirty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Montserrat ExtraBold"/>
                <a:ea typeface="Montserrat ExtraBold"/>
                <a:cs typeface="Montserrat ExtraBold"/>
                <a:sym typeface="Montserrat ExtraBold"/>
              </a:rPr>
              <a:t>CONTENTS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8B276AC-F9CB-4637-959E-8A5C23CAA2B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273934" y="3070013"/>
            <a:ext cx="916310" cy="431653"/>
          </a:xfrm>
        </p:spPr>
        <p:txBody>
          <a:bodyPr/>
          <a:lstStyle/>
          <a:p>
            <a:r>
              <a:rPr lang="en-GB" dirty="0">
                <a:solidFill>
                  <a:srgbClr val="282828"/>
                </a:solidFill>
              </a:rPr>
              <a:t>1</a:t>
            </a:r>
          </a:p>
        </p:txBody>
      </p:sp>
      <p:sp>
        <p:nvSpPr>
          <p:cNvPr id="318" name="Pellentesque eu, pretium quis"/>
          <p:cNvSpPr txBox="1">
            <a:spLocks noGrp="1"/>
          </p:cNvSpPr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>
                <a:solidFill>
                  <a:srgbClr val="282828"/>
                </a:solidFill>
              </a:rPr>
              <a:t>What is qualitative data?</a:t>
            </a:r>
            <a:endParaRPr dirty="0">
              <a:solidFill>
                <a:srgbClr val="282828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3B34B15-3C84-438B-9262-F7825791C9B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273934" y="3658111"/>
            <a:ext cx="916310" cy="431653"/>
          </a:xfrm>
        </p:spPr>
        <p:txBody>
          <a:bodyPr/>
          <a:lstStyle/>
          <a:p>
            <a:r>
              <a:rPr lang="en-GB" dirty="0">
                <a:solidFill>
                  <a:srgbClr val="282828"/>
                </a:solidFill>
              </a:rPr>
              <a:t>2</a:t>
            </a:r>
          </a:p>
        </p:txBody>
      </p:sp>
      <p:sp>
        <p:nvSpPr>
          <p:cNvPr id="319" name="Pellentesque eu, pretium quis"/>
          <p:cNvSpPr txBox="1">
            <a:spLocks noGrp="1"/>
          </p:cNvSpPr>
          <p:nvPr>
            <p:ph type="body" idx="2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>
                <a:solidFill>
                  <a:srgbClr val="282828"/>
                </a:solidFill>
              </a:rPr>
              <a:t>How do I analyse qualitative data?</a:t>
            </a:r>
          </a:p>
        </p:txBody>
      </p:sp>
      <p:sp>
        <p:nvSpPr>
          <p:cNvPr id="325" name="10-15"/>
          <p:cNvSpPr txBox="1">
            <a:spLocks noGrp="1"/>
          </p:cNvSpPr>
          <p:nvPr>
            <p:ph type="body" idx="29"/>
          </p:nvPr>
        </p:nvSpPr>
        <p:spPr>
          <a:xfrm>
            <a:off x="1273934" y="4246209"/>
            <a:ext cx="916310" cy="431653"/>
          </a:xfrm>
          <a:prstGeom prst="rect">
            <a:avLst/>
          </a:prstGeom>
        </p:spPr>
        <p:txBody>
          <a:bodyPr/>
          <a:lstStyle/>
          <a:p>
            <a:r>
              <a:rPr lang="en-GB" dirty="0">
                <a:solidFill>
                  <a:srgbClr val="282828"/>
                </a:solidFill>
              </a:rPr>
              <a:t>3</a:t>
            </a:r>
            <a:endParaRPr dirty="0">
              <a:solidFill>
                <a:srgbClr val="282828"/>
              </a:solidFill>
            </a:endParaRPr>
          </a:p>
        </p:txBody>
      </p:sp>
      <p:sp>
        <p:nvSpPr>
          <p:cNvPr id="320" name="Pellentesque eu, pretium quis"/>
          <p:cNvSpPr txBox="1">
            <a:spLocks noGrp="1"/>
          </p:cNvSpPr>
          <p:nvPr>
            <p:ph type="body" idx="24"/>
          </p:nvPr>
        </p:nvSpPr>
        <p:spPr>
          <a:xfrm>
            <a:off x="2856483" y="4246209"/>
            <a:ext cx="6026354" cy="431653"/>
          </a:xfrm>
          <a:prstGeom prst="rect">
            <a:avLst/>
          </a:prstGeom>
        </p:spPr>
        <p:txBody>
          <a:bodyPr/>
          <a:lstStyle/>
          <a:p>
            <a:r>
              <a:rPr lang="en-GB" dirty="0">
                <a:solidFill>
                  <a:srgbClr val="282828"/>
                </a:solidFill>
              </a:rPr>
              <a:t>Examples of Qualitative Data Analysis</a:t>
            </a:r>
          </a:p>
        </p:txBody>
      </p:sp>
      <p:sp>
        <p:nvSpPr>
          <p:cNvPr id="2" name="10-15">
            <a:extLst>
              <a:ext uri="{FF2B5EF4-FFF2-40B4-BE49-F238E27FC236}">
                <a16:creationId xmlns:a16="http://schemas.microsoft.com/office/drawing/2014/main" id="{ACF15754-965B-2B61-E47A-88ADBF4612FE}"/>
              </a:ext>
            </a:extLst>
          </p:cNvPr>
          <p:cNvSpPr txBox="1">
            <a:spLocks/>
          </p:cNvSpPr>
          <p:nvPr/>
        </p:nvSpPr>
        <p:spPr>
          <a:xfrm>
            <a:off x="1273934" y="4834307"/>
            <a:ext cx="916310" cy="431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marL="0" marR="0" indent="0" algn="l" defTabSz="252054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5" b="0" i="0" u="none" strike="noStrike" cap="none" spc="0" baseline="0">
                <a:solidFill>
                  <a:srgbClr val="D9D9D9"/>
                </a:solidFill>
                <a:uFillTx/>
                <a:latin typeface="Montserrat Bold"/>
                <a:ea typeface="Montserrat Bold"/>
                <a:cs typeface="Montserrat Bold"/>
                <a:sym typeface="Montserrat Bold"/>
              </a:defRPr>
            </a:lvl1pPr>
            <a:lvl2pPr marL="864108" marR="0" indent="-360045" algn="l" defTabSz="1008126" rtl="0" latinLnBrk="0">
              <a:lnSpc>
                <a:spcPct val="100000"/>
              </a:lnSpc>
              <a:spcBef>
                <a:spcPts val="772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528" b="0" i="0" u="none" strike="noStrike" cap="none" spc="0" baseline="0">
                <a:solidFill>
                  <a:srgbClr val="282828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344168" marR="0" indent="-336042" algn="l" defTabSz="1008126" rtl="0" latinLnBrk="0">
              <a:lnSpc>
                <a:spcPct val="100000"/>
              </a:lnSpc>
              <a:spcBef>
                <a:spcPts val="772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528" b="0" i="0" u="none" strike="noStrike" cap="none" spc="0" baseline="0">
                <a:solidFill>
                  <a:srgbClr val="282828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915439" marR="0" indent="-403250" algn="l" defTabSz="1008126" rtl="0" latinLnBrk="0">
              <a:lnSpc>
                <a:spcPct val="100000"/>
              </a:lnSpc>
              <a:spcBef>
                <a:spcPts val="772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528" b="0" i="0" u="none" strike="noStrike" cap="none" spc="0" baseline="0">
                <a:solidFill>
                  <a:srgbClr val="282828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419502" marR="0" indent="-403250" algn="l" defTabSz="1008126" rtl="0" latinLnBrk="0">
              <a:lnSpc>
                <a:spcPct val="100000"/>
              </a:lnSpc>
              <a:spcBef>
                <a:spcPts val="772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528" b="0" i="0" u="none" strike="noStrike" cap="none" spc="0" baseline="0">
                <a:solidFill>
                  <a:srgbClr val="282828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923565" marR="0" indent="-403250" algn="l" defTabSz="1008126" rtl="0" latinLnBrk="0">
              <a:lnSpc>
                <a:spcPct val="100000"/>
              </a:lnSpc>
              <a:spcBef>
                <a:spcPts val="772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528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427628" marR="0" indent="-403250" algn="l" defTabSz="1008126" rtl="0" latinLnBrk="0">
              <a:lnSpc>
                <a:spcPct val="100000"/>
              </a:lnSpc>
              <a:spcBef>
                <a:spcPts val="772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528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931690" marR="0" indent="-403249" algn="l" defTabSz="1008126" rtl="0" latinLnBrk="0">
              <a:lnSpc>
                <a:spcPct val="100000"/>
              </a:lnSpc>
              <a:spcBef>
                <a:spcPts val="772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528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435753" marR="0" indent="-403249" algn="l" defTabSz="1008126" rtl="0" latinLnBrk="0">
              <a:lnSpc>
                <a:spcPct val="100000"/>
              </a:lnSpc>
              <a:spcBef>
                <a:spcPts val="772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528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r>
              <a:rPr lang="en-GB" kern="0" dirty="0">
                <a:solidFill>
                  <a:srgbClr val="282828"/>
                </a:solidFill>
              </a:rPr>
              <a:t>4</a:t>
            </a:r>
          </a:p>
        </p:txBody>
      </p:sp>
      <p:sp>
        <p:nvSpPr>
          <p:cNvPr id="3" name="Pellentesque eu, pretium quis">
            <a:extLst>
              <a:ext uri="{FF2B5EF4-FFF2-40B4-BE49-F238E27FC236}">
                <a16:creationId xmlns:a16="http://schemas.microsoft.com/office/drawing/2014/main" id="{37281799-4E97-441B-AE98-A94BC095220C}"/>
              </a:ext>
            </a:extLst>
          </p:cNvPr>
          <p:cNvSpPr txBox="1">
            <a:spLocks/>
          </p:cNvSpPr>
          <p:nvPr/>
        </p:nvSpPr>
        <p:spPr>
          <a:xfrm>
            <a:off x="2856483" y="4834307"/>
            <a:ext cx="7917534" cy="431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marL="0" marR="0" indent="0" algn="l" defTabSz="252054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5" b="0" i="0" u="none" strike="noStrike" cap="none" spc="0" baseline="0">
                <a:solidFill>
                  <a:srgbClr val="D9D9D9"/>
                </a:solidFill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  <a:lvl2pPr marL="864108" marR="0" indent="-360045" algn="l" defTabSz="1008126" rtl="0" latinLnBrk="0">
              <a:lnSpc>
                <a:spcPct val="100000"/>
              </a:lnSpc>
              <a:spcBef>
                <a:spcPts val="772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528" b="0" i="0" u="none" strike="noStrike" cap="none" spc="0" baseline="0">
                <a:solidFill>
                  <a:srgbClr val="282828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344168" marR="0" indent="-336042" algn="l" defTabSz="1008126" rtl="0" latinLnBrk="0">
              <a:lnSpc>
                <a:spcPct val="100000"/>
              </a:lnSpc>
              <a:spcBef>
                <a:spcPts val="772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528" b="0" i="0" u="none" strike="noStrike" cap="none" spc="0" baseline="0">
                <a:solidFill>
                  <a:srgbClr val="282828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915439" marR="0" indent="-403250" algn="l" defTabSz="1008126" rtl="0" latinLnBrk="0">
              <a:lnSpc>
                <a:spcPct val="100000"/>
              </a:lnSpc>
              <a:spcBef>
                <a:spcPts val="772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528" b="0" i="0" u="none" strike="noStrike" cap="none" spc="0" baseline="0">
                <a:solidFill>
                  <a:srgbClr val="282828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419502" marR="0" indent="-403250" algn="l" defTabSz="1008126" rtl="0" latinLnBrk="0">
              <a:lnSpc>
                <a:spcPct val="100000"/>
              </a:lnSpc>
              <a:spcBef>
                <a:spcPts val="772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528" b="0" i="0" u="none" strike="noStrike" cap="none" spc="0" baseline="0">
                <a:solidFill>
                  <a:srgbClr val="282828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923565" marR="0" indent="-403250" algn="l" defTabSz="1008126" rtl="0" latinLnBrk="0">
              <a:lnSpc>
                <a:spcPct val="100000"/>
              </a:lnSpc>
              <a:spcBef>
                <a:spcPts val="772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528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427628" marR="0" indent="-403250" algn="l" defTabSz="1008126" rtl="0" latinLnBrk="0">
              <a:lnSpc>
                <a:spcPct val="100000"/>
              </a:lnSpc>
              <a:spcBef>
                <a:spcPts val="772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528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931690" marR="0" indent="-403249" algn="l" defTabSz="1008126" rtl="0" latinLnBrk="0">
              <a:lnSpc>
                <a:spcPct val="100000"/>
              </a:lnSpc>
              <a:spcBef>
                <a:spcPts val="772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528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435753" marR="0" indent="-403249" algn="l" defTabSz="1008126" rtl="0" latinLnBrk="0">
              <a:lnSpc>
                <a:spcPct val="100000"/>
              </a:lnSpc>
              <a:spcBef>
                <a:spcPts val="772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528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r>
              <a:rPr lang="en-GB" kern="0" dirty="0">
                <a:solidFill>
                  <a:srgbClr val="282828"/>
                </a:solidFill>
              </a:rPr>
              <a:t>Top Tips for Qualitative Data Analysis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3F2507-D0EF-709D-864A-775B25791B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1700381-E7ED-BA78-23C9-ADB46DA1E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5400" dirty="0"/>
              <a:t>Example Two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AAB6CC-EF80-F726-BF81-53F0D7F6CE3D}"/>
              </a:ext>
            </a:extLst>
          </p:cNvPr>
          <p:cNvSpPr txBox="1"/>
          <p:nvPr/>
        </p:nvSpPr>
        <p:spPr>
          <a:xfrm>
            <a:off x="672148" y="1563012"/>
            <a:ext cx="11534030" cy="55091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l"/>
            <a:r>
              <a:rPr lang="en-GB" sz="2200" i="0" u="none" strike="noStrike" dirty="0">
                <a:solidFill>
                  <a:srgbClr val="000000"/>
                </a:solidFill>
                <a:effectLst/>
                <a:latin typeface="Golos Text" panose="020B0503020202020204" pitchFamily="34" charset="0"/>
                <a:cs typeface="Golos Text" panose="020B0503020202020204" pitchFamily="34" charset="0"/>
              </a:rPr>
              <a:t>When Jenni joined the project, she </a:t>
            </a:r>
            <a:r>
              <a:rPr lang="en-GB" sz="2200" b="1" i="0" u="none" strike="noStrike" dirty="0">
                <a:solidFill>
                  <a:srgbClr val="000000"/>
                </a:solidFill>
                <a:effectLst/>
                <a:latin typeface="Golos Text" panose="020B0503020202020204" pitchFamily="34" charset="0"/>
                <a:cs typeface="Golos Text" panose="020B0503020202020204" pitchFamily="34" charset="0"/>
              </a:rPr>
              <a:t>lacked confidence in herself and her abilities in music production</a:t>
            </a:r>
            <a:r>
              <a:rPr lang="en-GB" sz="2200" i="0" u="none" strike="noStrike" dirty="0">
                <a:solidFill>
                  <a:srgbClr val="000000"/>
                </a:solidFill>
                <a:effectLst/>
                <a:latin typeface="Golos Text" panose="020B0503020202020204" pitchFamily="34" charset="0"/>
                <a:cs typeface="Golos Text" panose="020B0503020202020204" pitchFamily="34" charset="0"/>
              </a:rPr>
              <a:t>:</a:t>
            </a:r>
          </a:p>
          <a:p>
            <a:pPr algn="l"/>
            <a:endParaRPr lang="en-GB" sz="2200" dirty="0">
              <a:solidFill>
                <a:srgbClr val="000000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  <a:p>
            <a:pPr lvl="1"/>
            <a:r>
              <a:rPr lang="en-GB" sz="2200" i="0" u="none" strike="noStrike" dirty="0">
                <a:solidFill>
                  <a:srgbClr val="000000"/>
                </a:solidFill>
                <a:effectLst/>
                <a:latin typeface="Golos Text" panose="020B0503020202020204" pitchFamily="34" charset="0"/>
                <a:cs typeface="Golos Text" panose="020B0503020202020204" pitchFamily="34" charset="0"/>
              </a:rPr>
              <a:t>"I’m super excited but nervous about this music production course”</a:t>
            </a:r>
          </a:p>
          <a:p>
            <a:pPr lvl="1"/>
            <a:r>
              <a:rPr lang="en-GB" sz="2200" i="0" u="none" strike="noStrike" dirty="0">
                <a:solidFill>
                  <a:srgbClr val="000000"/>
                </a:solidFill>
                <a:effectLst/>
                <a:latin typeface="Golos Text" panose="020B0503020202020204" pitchFamily="34" charset="0"/>
                <a:cs typeface="Golos Text" panose="020B0503020202020204" pitchFamily="34" charset="0"/>
              </a:rPr>
              <a:t>“The software seems complicated, and I’m worried I might not get it.”</a:t>
            </a:r>
            <a:endParaRPr lang="en-GB" sz="2200" dirty="0">
              <a:solidFill>
                <a:srgbClr val="000000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  <a:p>
            <a:pPr algn="l"/>
            <a:endParaRPr lang="en-GB" sz="2200" i="0" u="none" strike="noStrike" dirty="0">
              <a:solidFill>
                <a:srgbClr val="000000"/>
              </a:solidFill>
              <a:effectLst/>
              <a:latin typeface="Golos Text" panose="020B0503020202020204" pitchFamily="34" charset="0"/>
              <a:cs typeface="Golos Text" panose="020B0503020202020204" pitchFamily="34" charset="0"/>
            </a:endParaRPr>
          </a:p>
          <a:p>
            <a:pPr algn="l"/>
            <a:r>
              <a:rPr lang="en-GB" sz="2200" dirty="0">
                <a:solidFill>
                  <a:srgbClr val="0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But taking part in the project has not only </a:t>
            </a:r>
            <a:r>
              <a:rPr lang="en-GB" sz="2200" b="1" dirty="0">
                <a:solidFill>
                  <a:srgbClr val="0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improved her skills in music production</a:t>
            </a:r>
            <a:r>
              <a:rPr lang="en-GB" sz="2200" dirty="0">
                <a:solidFill>
                  <a:srgbClr val="0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, but she is now </a:t>
            </a:r>
            <a:r>
              <a:rPr lang="en-GB" sz="2200" b="1" dirty="0">
                <a:solidFill>
                  <a:srgbClr val="0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far more confident</a:t>
            </a:r>
            <a:r>
              <a:rPr lang="en-GB" sz="2200" dirty="0">
                <a:solidFill>
                  <a:srgbClr val="0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:</a:t>
            </a:r>
          </a:p>
          <a:p>
            <a:pPr lvl="1"/>
            <a:endParaRPr lang="en-GB" sz="2200" i="0" u="none" strike="noStrike" dirty="0">
              <a:solidFill>
                <a:srgbClr val="000000"/>
              </a:solidFill>
              <a:effectLst/>
              <a:latin typeface="Golos Text" panose="020B0503020202020204" pitchFamily="34" charset="0"/>
              <a:cs typeface="Golos Text" panose="020B0503020202020204" pitchFamily="34" charset="0"/>
            </a:endParaRPr>
          </a:p>
          <a:p>
            <a:pPr lvl="1"/>
            <a:r>
              <a:rPr lang="en-GB" sz="2200" i="0" u="none" strike="noStrike" dirty="0">
                <a:solidFill>
                  <a:srgbClr val="000000"/>
                </a:solidFill>
                <a:effectLst/>
                <a:latin typeface="Golos Text" panose="020B0503020202020204" pitchFamily="34" charset="0"/>
                <a:cs typeface="Golos Text" panose="020B0503020202020204" pitchFamily="34" charset="0"/>
              </a:rPr>
              <a:t>“At first, I struggled with the software, but now I can record, mix, and even add effects”</a:t>
            </a:r>
          </a:p>
          <a:p>
            <a:pPr lvl="1"/>
            <a:r>
              <a:rPr lang="en-GB" sz="2200" i="0" u="none" strike="noStrike" dirty="0">
                <a:solidFill>
                  <a:srgbClr val="000000"/>
                </a:solidFill>
                <a:effectLst/>
                <a:latin typeface="Golos Text" panose="020B0503020202020204" pitchFamily="34" charset="0"/>
                <a:cs typeface="Golos Text" panose="020B0503020202020204" pitchFamily="34" charset="0"/>
              </a:rPr>
              <a:t>“It was hard work, but I feel so much more confident.”</a:t>
            </a:r>
            <a:endParaRPr lang="en-GB" sz="2200" dirty="0">
              <a:solidFill>
                <a:srgbClr val="000000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  <a:p>
            <a:pPr algn="l"/>
            <a:endParaRPr lang="en-GB" sz="2200" i="0" u="none" strike="noStrike" dirty="0">
              <a:solidFill>
                <a:srgbClr val="000000"/>
              </a:solidFill>
              <a:effectLst/>
              <a:latin typeface="Golos Text" panose="020B0503020202020204" pitchFamily="34" charset="0"/>
              <a:cs typeface="Golos Text" panose="020B0503020202020204" pitchFamily="34" charset="0"/>
            </a:endParaRPr>
          </a:p>
          <a:p>
            <a:pPr algn="l"/>
            <a:r>
              <a:rPr lang="en-GB" sz="2200" dirty="0">
                <a:solidFill>
                  <a:srgbClr val="0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Jenni also told us that she wanted to be able to create her own song. We’re really pleased that by taking part in the project, she was able to </a:t>
            </a:r>
            <a:r>
              <a:rPr lang="en-GB" sz="2200" b="1" dirty="0">
                <a:solidFill>
                  <a:srgbClr val="0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achieve her goal</a:t>
            </a:r>
            <a:r>
              <a:rPr lang="en-GB" sz="2200" dirty="0">
                <a:solidFill>
                  <a:srgbClr val="0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 and has plans to create and share more!</a:t>
            </a:r>
            <a:endParaRPr kumimoji="0" lang="en-GB" sz="22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150158854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C9E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AB9619-C9D4-4C24-723E-A5D7519189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">
            <a:extLst>
              <a:ext uri="{FF2B5EF4-FFF2-40B4-BE49-F238E27FC236}">
                <a16:creationId xmlns:a16="http://schemas.microsoft.com/office/drawing/2014/main" id="{4998EFBC-CC57-7F28-0CC6-DE1DF9E290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536800"/>
            <a:ext cx="13448628" cy="958942"/>
          </a:xfrm>
          <a:prstGeom prst="rect">
            <a:avLst/>
          </a:prstGeom>
          <a:solidFill>
            <a:srgbClr val="D9D9D9"/>
          </a:solidFill>
          <a:ln w="12700">
            <a:noFill/>
            <a:prstDash/>
            <a:miter lim="400000"/>
          </a:ln>
          <a:effectLst/>
        </p:spPr>
        <p:txBody>
          <a:bodyPr rot="0" spcFirstLastPara="0" vertOverflow="overflow" horzOverflow="overflow" vert="horz" wrap="square" lIns="28005" tIns="28005" rIns="28005" bIns="280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509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+mj-lt"/>
                <a:ea typeface="Helvetica Neue Medium"/>
                <a:cs typeface="Helvetica Neue Medium"/>
                <a:sym typeface="Helvetica Neue Medium"/>
              </a:rPr>
              <a:t>TOP TIPS FOR QUALITATIVE DATA ANALYSIS</a:t>
            </a:r>
          </a:p>
        </p:txBody>
      </p:sp>
      <p:sp>
        <p:nvSpPr>
          <p:cNvPr id="6" name="Rectangle">
            <a:extLst>
              <a:ext uri="{FF2B5EF4-FFF2-40B4-BE49-F238E27FC236}">
                <a16:creationId xmlns:a16="http://schemas.microsoft.com/office/drawing/2014/main" id="{7ACC9AA8-8FB3-955B-527E-3E2185CB89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5678" y="2875813"/>
            <a:ext cx="13448628" cy="958942"/>
          </a:xfrm>
          <a:prstGeom prst="rect">
            <a:avLst/>
          </a:prstGeom>
          <a:noFill/>
          <a:ln w="12700">
            <a:miter lim="400000"/>
          </a:ln>
        </p:spPr>
        <p:txBody>
          <a:bodyPr lIns="28005" tIns="28005" rIns="28005" bIns="28005" anchor="ctr"/>
          <a:lstStyle/>
          <a:p>
            <a:pPr algn="ctr" defTabSz="455098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4400" kern="0" dirty="0">
              <a:solidFill>
                <a:srgbClr val="282828"/>
              </a:solidFill>
              <a:latin typeface="+mj-lt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229548631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8C0F3-62AB-CC06-34E2-CD83A12B5D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61D32BAC-2016-6C5A-C00A-898C7F313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148" y="302799"/>
            <a:ext cx="12098655" cy="1260213"/>
          </a:xfrm>
        </p:spPr>
        <p:txBody>
          <a:bodyPr>
            <a:normAutofit/>
          </a:bodyPr>
          <a:lstStyle/>
          <a:p>
            <a:pPr algn="l"/>
            <a:r>
              <a:rPr lang="en-GB" sz="5400" dirty="0"/>
              <a:t>Top Tips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0EBCAD-C722-1497-4DBF-705CD1846018}"/>
              </a:ext>
            </a:extLst>
          </p:cNvPr>
          <p:cNvSpPr txBox="1"/>
          <p:nvPr/>
        </p:nvSpPr>
        <p:spPr>
          <a:xfrm>
            <a:off x="560422" y="1563012"/>
            <a:ext cx="10961018" cy="60939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0" lang="en-GB" sz="2600" cap="none" spc="0" normalizeH="0" baseline="0" dirty="0">
                <a:ln>
                  <a:noFill/>
                </a:ln>
                <a:solidFill>
                  <a:srgbClr val="000000"/>
                </a:solidFill>
                <a:uFillTx/>
                <a:latin typeface="Golos Text" panose="020B0503020202020204" pitchFamily="34" charset="0"/>
                <a:ea typeface="+mn-ea"/>
                <a:cs typeface="Golos Text" panose="020B0503020202020204" pitchFamily="34" charset="0"/>
                <a:sym typeface="Helvetica"/>
              </a:rPr>
              <a:t>You’re looking for </a:t>
            </a:r>
            <a:r>
              <a:rPr kumimoji="0" lang="en-GB" sz="2600" cap="none" spc="0" normalizeH="0" baseline="0" dirty="0">
                <a:ln>
                  <a:noFill/>
                </a:ln>
                <a:solidFill>
                  <a:srgbClr val="000000"/>
                </a:solidFill>
                <a:highlight>
                  <a:srgbClr val="FFFF00"/>
                </a:highlight>
                <a:uFillTx/>
                <a:latin typeface="Golos Text" panose="020B0503020202020204" pitchFamily="34" charset="0"/>
                <a:ea typeface="+mn-ea"/>
                <a:cs typeface="Golos Text" panose="020B0503020202020204" pitchFamily="34" charset="0"/>
                <a:sym typeface="Helvetica"/>
              </a:rPr>
              <a:t>trends and patterns</a:t>
            </a:r>
            <a:r>
              <a:rPr kumimoji="0" lang="en-GB" sz="2600" cap="none" spc="0" normalizeH="0" baseline="0" dirty="0">
                <a:ln>
                  <a:noFill/>
                </a:ln>
                <a:solidFill>
                  <a:srgbClr val="000000"/>
                </a:solidFill>
                <a:uFillTx/>
                <a:latin typeface="Golos Text" panose="020B0503020202020204" pitchFamily="34" charset="0"/>
                <a:ea typeface="+mn-ea"/>
                <a:cs typeface="Golos Text" panose="020B0503020202020204" pitchFamily="34" charset="0"/>
                <a:sym typeface="Helvetica"/>
              </a:rPr>
              <a:t> in your data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0000"/>
                </a:solidFill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Think of developing your coding system </a:t>
            </a:r>
            <a:r>
              <a:rPr lang="en-GB" sz="2600" dirty="0">
                <a:solidFill>
                  <a:srgbClr val="000000"/>
                </a:solidFill>
                <a:highlight>
                  <a:srgbClr val="FFFF00"/>
                </a:highlight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like building a filing cabinet</a:t>
            </a:r>
            <a:r>
              <a:rPr lang="en-GB" sz="2600" dirty="0">
                <a:solidFill>
                  <a:srgbClr val="000000"/>
                </a:solidFill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, with each drawer representing a ‘theme’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0000"/>
                </a:solidFill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There’s </a:t>
            </a:r>
            <a:r>
              <a:rPr lang="en-GB" sz="2600" dirty="0">
                <a:solidFill>
                  <a:srgbClr val="000000"/>
                </a:solidFill>
                <a:highlight>
                  <a:srgbClr val="FFFF00"/>
                </a:highlight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no ‘best way’ to clean your data</a:t>
            </a:r>
            <a:r>
              <a:rPr lang="en-GB" sz="2600" dirty="0">
                <a:solidFill>
                  <a:srgbClr val="000000"/>
                </a:solidFill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 – it’s whatever works for the person analysing it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0000"/>
                </a:solidFill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It doesn’t need to be a complex process – </a:t>
            </a:r>
            <a:r>
              <a:rPr lang="en-GB" sz="2600" dirty="0">
                <a:solidFill>
                  <a:srgbClr val="000000"/>
                </a:solidFill>
                <a:highlight>
                  <a:srgbClr val="FFFF00"/>
                </a:highlight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start simple</a:t>
            </a:r>
            <a:r>
              <a:rPr lang="en-GB" sz="2600" dirty="0">
                <a:solidFill>
                  <a:srgbClr val="000000"/>
                </a:solidFill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 and focus on broad themes</a:t>
            </a:r>
            <a:endParaRPr kumimoji="0" lang="en-GB" sz="2600" cap="none" spc="0" normalizeH="0" baseline="0" dirty="0">
              <a:ln>
                <a:noFill/>
              </a:ln>
              <a:solidFill>
                <a:srgbClr val="000000"/>
              </a:solidFill>
              <a:uFillTx/>
              <a:latin typeface="Golos Text" panose="020B0503020202020204" pitchFamily="34" charset="0"/>
              <a:ea typeface="+mn-ea"/>
              <a:cs typeface="Golos Text" panose="020B0503020202020204" pitchFamily="34" charset="0"/>
              <a:sym typeface="Helvetica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600" i="0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Give yourself enough time</a:t>
            </a:r>
            <a:r>
              <a:rPr lang="en-GB" sz="2600" i="0" u="none" strike="noStrike" dirty="0">
                <a:solidFill>
                  <a:srgbClr val="000000"/>
                </a:solidFill>
                <a:effectLst/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 – overestimate how long you think it will take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kumimoji="0" lang="en-GB" sz="26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115514662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Youth Music logo">
            <a:extLst>
              <a:ext uri="{FF2B5EF4-FFF2-40B4-BE49-F238E27FC236}">
                <a16:creationId xmlns:a16="http://schemas.microsoft.com/office/drawing/2014/main" id="{5CD8F2BB-4D47-2F46-B9FC-805DADCFB8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898" y="1968331"/>
            <a:ext cx="4325149" cy="274480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9F5569A-3847-4681-8907-EF611A9C8D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 rot="21429342">
            <a:off x="5237047" y="4608117"/>
            <a:ext cx="3064868" cy="853647"/>
          </a:xfrm>
          <a:prstGeom prst="rect">
            <a:avLst/>
          </a:prstGeom>
          <a:solidFill>
            <a:srgbClr val="E3F700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428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34" b="1" i="1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Montserrat ExtraBold" pitchFamily="2" charset="77"/>
                <a:ea typeface="+mn-ea"/>
                <a:cs typeface="+mn-cs"/>
              </a:rPr>
              <a:t>THANK YOU</a:t>
            </a:r>
            <a:endParaRPr kumimoji="0" lang="en-US" sz="3234" b="0" i="0" u="none" strike="noStrike" kern="1200" cap="none" spc="0" normalizeH="0" baseline="0" noProof="0" dirty="0">
              <a:ln>
                <a:noFill/>
              </a:ln>
              <a:solidFill>
                <a:srgbClr val="28282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77662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7E738-A783-535B-0235-0593C92F2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607835" y="4713138"/>
            <a:ext cx="4325149" cy="2502219"/>
          </a:xfrm>
          <a:prstGeom prst="rect">
            <a:avLst/>
          </a:prstGeom>
          <a:noFill/>
          <a:ln w="12700" cap="flat">
            <a:noFill/>
            <a:prstDash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1042872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4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los Text" panose="020B0503020202020204" pitchFamily="34" charset="0"/>
                <a:ea typeface="Open Sans" panose="020B0606030504020204" pitchFamily="34" charset="0"/>
                <a:cs typeface="Golos Text" panose="020B0503020202020204" pitchFamily="34" charset="0"/>
              </a:rPr>
              <a:t>The National Foundation for Youth Music </a:t>
            </a:r>
            <a:br>
              <a:rPr kumimoji="0" lang="en-GB" sz="154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los Text" panose="020B0503020202020204" pitchFamily="34" charset="0"/>
                <a:ea typeface="Open Sans" panose="020B0606030504020204" pitchFamily="34" charset="0"/>
                <a:cs typeface="Golos Text" panose="020B0503020202020204" pitchFamily="34" charset="0"/>
              </a:rPr>
            </a:br>
            <a:r>
              <a:rPr kumimoji="0" lang="en-GB" sz="154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los Text" panose="020B0503020202020204" pitchFamily="34" charset="0"/>
                <a:ea typeface="Open Sans" panose="020B0606030504020204" pitchFamily="34" charset="0"/>
                <a:cs typeface="Golos Text" panose="020B0503020202020204" pitchFamily="34" charset="0"/>
              </a:rPr>
              <a:t>Studio LG01, The Print Rooms</a:t>
            </a:r>
          </a:p>
          <a:p>
            <a:pPr marL="0" marR="0" lvl="0" indent="0" algn="ctr" defTabSz="1042872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4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los Text" panose="020B0503020202020204" pitchFamily="34" charset="0"/>
                <a:ea typeface="Open Sans" panose="020B0606030504020204" pitchFamily="34" charset="0"/>
                <a:cs typeface="Golos Text" panose="020B0503020202020204" pitchFamily="34" charset="0"/>
              </a:rPr>
              <a:t>164-180 Union Street, London, SE1 0LH</a:t>
            </a:r>
          </a:p>
          <a:p>
            <a:pPr marL="0" marR="0" lvl="0" indent="0" algn="ctr" defTabSz="1042872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154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los Text" panose="020B0503020202020204" pitchFamily="34" charset="0"/>
                <a:ea typeface="Open Sans" panose="020B0606030504020204" pitchFamily="34" charset="0"/>
                <a:cs typeface="Golos Text" panose="020B0503020202020204" pitchFamily="34" charset="0"/>
              </a:rPr>
            </a:br>
            <a:r>
              <a:rPr kumimoji="0" lang="en-GB" sz="154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los Text" panose="020B0503020202020204" pitchFamily="34" charset="0"/>
                <a:ea typeface="Open Sans" panose="020B0606030504020204" pitchFamily="34" charset="0"/>
                <a:cs typeface="Golos Text" panose="020B0503020202020204" pitchFamily="34" charset="0"/>
              </a:rPr>
              <a:t>Registered charity number: 1075032 </a:t>
            </a:r>
            <a:br>
              <a:rPr kumimoji="0" lang="en-GB" sz="154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los Text" panose="020B0503020202020204" pitchFamily="34" charset="0"/>
                <a:ea typeface="Open Sans" panose="020B0606030504020204" pitchFamily="34" charset="0"/>
                <a:cs typeface="Golos Text" panose="020B0503020202020204" pitchFamily="34" charset="0"/>
              </a:rPr>
            </a:br>
            <a:r>
              <a:rPr kumimoji="0" lang="en-GB" sz="154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los Text" panose="020B0503020202020204" pitchFamily="34" charset="0"/>
                <a:ea typeface="Open Sans" panose="020B0606030504020204" pitchFamily="34" charset="0"/>
                <a:cs typeface="Golos Text" panose="020B0503020202020204" pitchFamily="34" charset="0"/>
              </a:rPr>
              <a:t>Limited company number: 03750674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D8F2BB-4D47-2F46-B9FC-805DADCFB8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898" y="1968331"/>
            <a:ext cx="4325149" cy="274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168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C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">
            <a:extLst>
              <a:ext uri="{FF2B5EF4-FFF2-40B4-BE49-F238E27FC236}">
                <a16:creationId xmlns:a16="http://schemas.microsoft.com/office/drawing/2014/main" id="{37074B56-8217-657C-F341-CDDC565E0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536800"/>
            <a:ext cx="13448628" cy="958942"/>
          </a:xfrm>
          <a:prstGeom prst="rect">
            <a:avLst/>
          </a:prstGeom>
          <a:solidFill>
            <a:srgbClr val="D9D9D9"/>
          </a:solidFill>
          <a:ln w="12700">
            <a:noFill/>
            <a:prstDash/>
            <a:miter lim="400000"/>
          </a:ln>
          <a:effectLst/>
        </p:spPr>
        <p:txBody>
          <a:bodyPr rot="0" spcFirstLastPara="0" vertOverflow="overflow" horzOverflow="overflow" vert="horz" wrap="square" lIns="28005" tIns="28005" rIns="28005" bIns="280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509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kumimoji="0" lang="en-GB" sz="4400" b="0" i="0" u="none" strike="noStrike" kern="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+mj-lt"/>
                <a:ea typeface="Helvetica Neue Medium"/>
                <a:cs typeface="Helvetica Neue Medium"/>
                <a:sym typeface="Helvetica Neue Medium"/>
              </a:rPr>
              <a:t>WHAT IS QUALITATIVE DATA?</a:t>
            </a:r>
          </a:p>
        </p:txBody>
      </p:sp>
      <p:sp>
        <p:nvSpPr>
          <p:cNvPr id="6" name="Rectangle">
            <a:extLst>
              <a:ext uri="{FF2B5EF4-FFF2-40B4-BE49-F238E27FC236}">
                <a16:creationId xmlns:a16="http://schemas.microsoft.com/office/drawing/2014/main" id="{2224E83F-921E-A771-C1F2-D7C753E8E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5678" y="2875813"/>
            <a:ext cx="13448628" cy="958942"/>
          </a:xfrm>
          <a:prstGeom prst="rect">
            <a:avLst/>
          </a:prstGeom>
          <a:noFill/>
          <a:ln w="12700">
            <a:miter lim="400000"/>
          </a:ln>
        </p:spPr>
        <p:txBody>
          <a:bodyPr lIns="28005" tIns="28005" rIns="28005" bIns="28005" anchor="ctr"/>
          <a:lstStyle/>
          <a:p>
            <a:pPr algn="ctr" defTabSz="455098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4400" kern="0" dirty="0">
              <a:solidFill>
                <a:srgbClr val="282828"/>
              </a:solidFill>
              <a:latin typeface="+mj-lt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47334597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F54178A-1B6B-62AD-6782-75BE3C425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5400" dirty="0"/>
              <a:t>What is qualitative data?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7237A1-4588-1748-989F-20A28303FC9B}"/>
              </a:ext>
            </a:extLst>
          </p:cNvPr>
          <p:cNvSpPr txBox="1"/>
          <p:nvPr/>
        </p:nvSpPr>
        <p:spPr>
          <a:xfrm>
            <a:off x="672147" y="1563012"/>
            <a:ext cx="11277398" cy="52629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2800" dirty="0">
                <a:effectLst/>
                <a:latin typeface="Golos Text" panose="020B0503020202020204" pitchFamily="34" charset="0"/>
                <a:ea typeface="OpenSans-Light"/>
              </a:rPr>
              <a:t>Qualitative data is </a:t>
            </a:r>
            <a:r>
              <a:rPr lang="en-GB" sz="2800" dirty="0">
                <a:effectLst/>
                <a:highlight>
                  <a:srgbClr val="FFFF00"/>
                </a:highlight>
                <a:latin typeface="Golos Text" panose="020B0503020202020204" pitchFamily="34" charset="0"/>
                <a:ea typeface="OpenSans-Light"/>
              </a:rPr>
              <a:t>non-numerical data</a:t>
            </a:r>
          </a:p>
          <a:p>
            <a:pPr marL="285750" marR="0" indent="-28575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2800" dirty="0">
                <a:latin typeface="Golos Text" panose="020B0503020202020204" pitchFamily="34" charset="0"/>
                <a:ea typeface="OpenSans-Light"/>
              </a:rPr>
              <a:t>Examples of how it is collected are interviews, observations, audio/visual recordings, surveys and focus groups</a:t>
            </a:r>
          </a:p>
          <a:p>
            <a:pPr marL="285750" marR="0" indent="-28575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2800" dirty="0">
                <a:effectLst/>
                <a:latin typeface="Golos Text" panose="020B0503020202020204" pitchFamily="34" charset="0"/>
                <a:ea typeface="OpenSans-Light"/>
              </a:rPr>
              <a:t>It allows you to gather</a:t>
            </a:r>
            <a:r>
              <a:rPr lang="en-GB" sz="2800" dirty="0">
                <a:latin typeface="Golos Text" panose="020B0503020202020204" pitchFamily="34" charset="0"/>
                <a:ea typeface="OpenSans-Light"/>
              </a:rPr>
              <a:t> more </a:t>
            </a:r>
            <a:r>
              <a:rPr lang="en-GB" sz="2800" dirty="0">
                <a:highlight>
                  <a:srgbClr val="FFFF00"/>
                </a:highlight>
                <a:latin typeface="Golos Text" panose="020B0503020202020204" pitchFamily="34" charset="0"/>
                <a:ea typeface="OpenSans-Light"/>
              </a:rPr>
              <a:t>in-depth information </a:t>
            </a:r>
            <a:r>
              <a:rPr lang="en-GB" sz="2800" dirty="0">
                <a:latin typeface="Golos Text" panose="020B0503020202020204" pitchFamily="34" charset="0"/>
                <a:ea typeface="OpenSans-Light"/>
              </a:rPr>
              <a:t>compared to </a:t>
            </a:r>
            <a:r>
              <a:rPr lang="en-GB" sz="2800" b="1" dirty="0">
                <a:latin typeface="Golos Text" panose="020B0503020202020204" pitchFamily="34" charset="0"/>
                <a:ea typeface="OpenSans-Light"/>
              </a:rPr>
              <a:t>quantitative</a:t>
            </a:r>
            <a:r>
              <a:rPr lang="en-GB" sz="2800" dirty="0">
                <a:latin typeface="Golos Text" panose="020B0503020202020204" pitchFamily="34" charset="0"/>
                <a:ea typeface="OpenSans-Light"/>
              </a:rPr>
              <a:t> data (numerical)</a:t>
            </a:r>
          </a:p>
          <a:p>
            <a:pPr marL="285750" marR="0" indent="-28575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2800" dirty="0">
                <a:effectLst/>
                <a:latin typeface="Golos Text" panose="020B0503020202020204" pitchFamily="34" charset="0"/>
                <a:ea typeface="OpenSans-Light"/>
              </a:rPr>
              <a:t>Whereas </a:t>
            </a:r>
            <a:r>
              <a:rPr lang="en-GB" sz="2800" b="1" dirty="0">
                <a:effectLst/>
                <a:latin typeface="Golos Text" panose="020B0503020202020204" pitchFamily="34" charset="0"/>
                <a:ea typeface="OpenSans-Light"/>
              </a:rPr>
              <a:t>quantitative</a:t>
            </a:r>
            <a:r>
              <a:rPr lang="en-GB" sz="2800" dirty="0">
                <a:effectLst/>
                <a:latin typeface="Golos Text" panose="020B0503020202020204" pitchFamily="34" charset="0"/>
                <a:ea typeface="OpenSans-Light"/>
              </a:rPr>
              <a:t> data is more useful for understanding trends across a large group of people, </a:t>
            </a:r>
            <a:r>
              <a:rPr lang="en-GB" sz="2800" b="1" dirty="0">
                <a:effectLst/>
                <a:highlight>
                  <a:srgbClr val="FFFF00"/>
                </a:highlight>
                <a:latin typeface="Golos Text" panose="020B0503020202020204" pitchFamily="34" charset="0"/>
                <a:ea typeface="OpenSans-Light"/>
              </a:rPr>
              <a:t>qualitative</a:t>
            </a:r>
            <a:r>
              <a:rPr lang="en-GB" sz="2800" dirty="0">
                <a:effectLst/>
                <a:highlight>
                  <a:srgbClr val="FFFF00"/>
                </a:highlight>
                <a:latin typeface="Golos Text" panose="020B0503020202020204" pitchFamily="34" charset="0"/>
                <a:ea typeface="OpenSans-Light"/>
              </a:rPr>
              <a:t> data can help add meaning and context</a:t>
            </a:r>
            <a:endParaRPr kumimoji="0" lang="en-GB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63267286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90E5BD-3EE6-9143-C936-15D8CC9979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4910D42-D848-C6D4-6596-9BB1766A2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5400" dirty="0"/>
              <a:t>What is qualitative data?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8DB93B-D87C-09BE-CBC5-5910C07A8B85}"/>
              </a:ext>
            </a:extLst>
          </p:cNvPr>
          <p:cNvSpPr txBox="1"/>
          <p:nvPr/>
        </p:nvSpPr>
        <p:spPr>
          <a:xfrm>
            <a:off x="672147" y="1563012"/>
            <a:ext cx="11277398" cy="52629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2800" dirty="0">
                <a:effectLst/>
                <a:latin typeface="Golos Text" panose="020B0503020202020204" pitchFamily="34" charset="0"/>
                <a:ea typeface="OpenSans-Light"/>
              </a:rPr>
              <a:t>Qualitative data can convey thoughts, feelings, opinions and attitudes, and add depth to quantitative data</a:t>
            </a:r>
          </a:p>
          <a:p>
            <a:pPr marL="285750" marR="0" indent="-28575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2800" dirty="0">
                <a:latin typeface="Golos Text" panose="020B0503020202020204" pitchFamily="34" charset="0"/>
                <a:ea typeface="OpenSans-Light"/>
              </a:rPr>
              <a:t>Consider the </a:t>
            </a:r>
            <a:r>
              <a:rPr lang="en-GB" sz="2800" dirty="0">
                <a:highlight>
                  <a:srgbClr val="FFFF00"/>
                </a:highlight>
                <a:latin typeface="Golos Text" panose="020B0503020202020204" pitchFamily="34" charset="0"/>
                <a:ea typeface="OpenSans-Light"/>
              </a:rPr>
              <a:t>diversity of your sample</a:t>
            </a:r>
            <a:r>
              <a:rPr lang="en-GB" sz="2800" dirty="0">
                <a:latin typeface="Golos Text" panose="020B0503020202020204" pitchFamily="34" charset="0"/>
                <a:ea typeface="OpenSans-Light"/>
              </a:rPr>
              <a:t>. If you have a large number of participant interviews, select a mix that reflects different locations, genders, ages, and levels of experience in the project (for example). Diversity is multi-dimensional and there are many other factors to consider. </a:t>
            </a:r>
            <a:r>
              <a:rPr lang="en-GB" sz="2800" dirty="0">
                <a:highlight>
                  <a:srgbClr val="FFFF00"/>
                </a:highlight>
                <a:latin typeface="Golos Text" panose="020B0503020202020204" pitchFamily="34" charset="0"/>
                <a:ea typeface="OpenSans-Light"/>
              </a:rPr>
              <a:t>Aim for a sample that is representative of the young people you work with</a:t>
            </a:r>
            <a:endParaRPr lang="en-GB" sz="2800" dirty="0">
              <a:effectLst/>
              <a:highlight>
                <a:srgbClr val="FFFF00"/>
              </a:highlight>
              <a:latin typeface="Golos Text" panose="020B0503020202020204" pitchFamily="34" charset="0"/>
              <a:ea typeface="OpenSans-Light"/>
            </a:endParaRPr>
          </a:p>
        </p:txBody>
      </p:sp>
    </p:spTree>
    <p:extLst>
      <p:ext uri="{BB962C8B-B14F-4D97-AF65-F5344CB8AC3E}">
        <p14:creationId xmlns:p14="http://schemas.microsoft.com/office/powerpoint/2010/main" val="40894413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C9E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AB9619-C9D4-4C24-723E-A5D7519189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">
            <a:extLst>
              <a:ext uri="{FF2B5EF4-FFF2-40B4-BE49-F238E27FC236}">
                <a16:creationId xmlns:a16="http://schemas.microsoft.com/office/drawing/2014/main" id="{4998EFBC-CC57-7F28-0CC6-DE1DF9E290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536800"/>
            <a:ext cx="13448628" cy="958942"/>
          </a:xfrm>
          <a:prstGeom prst="rect">
            <a:avLst/>
          </a:prstGeom>
          <a:solidFill>
            <a:srgbClr val="D9D9D9"/>
          </a:solidFill>
          <a:ln w="12700">
            <a:noFill/>
            <a:prstDash/>
            <a:miter lim="400000"/>
          </a:ln>
          <a:effectLst/>
        </p:spPr>
        <p:txBody>
          <a:bodyPr rot="0" spcFirstLastPara="0" vertOverflow="overflow" horzOverflow="overflow" vert="horz" wrap="square" lIns="28005" tIns="28005" rIns="28005" bIns="280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509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kumimoji="0" lang="en-GB" sz="4400" b="0" i="0" u="none" strike="noStrike" kern="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+mj-lt"/>
                <a:ea typeface="Helvetica Neue Medium"/>
                <a:cs typeface="Helvetica Neue Medium"/>
                <a:sym typeface="Helvetica Neue Medium"/>
              </a:rPr>
              <a:t>HOW DO I ANALYSE QUALITATIVE DATA?</a:t>
            </a:r>
          </a:p>
        </p:txBody>
      </p:sp>
      <p:sp>
        <p:nvSpPr>
          <p:cNvPr id="6" name="Rectangle">
            <a:extLst>
              <a:ext uri="{FF2B5EF4-FFF2-40B4-BE49-F238E27FC236}">
                <a16:creationId xmlns:a16="http://schemas.microsoft.com/office/drawing/2014/main" id="{7ACC9AA8-8FB3-955B-527E-3E2185CB89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5678" y="2875813"/>
            <a:ext cx="13448628" cy="958942"/>
          </a:xfrm>
          <a:prstGeom prst="rect">
            <a:avLst/>
          </a:prstGeom>
          <a:noFill/>
          <a:ln w="12700">
            <a:miter lim="400000"/>
          </a:ln>
        </p:spPr>
        <p:txBody>
          <a:bodyPr lIns="28005" tIns="28005" rIns="28005" bIns="28005" anchor="ctr"/>
          <a:lstStyle/>
          <a:p>
            <a:pPr algn="ctr" defTabSz="455098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4400" kern="0" dirty="0">
              <a:solidFill>
                <a:srgbClr val="282828"/>
              </a:solidFill>
              <a:latin typeface="+mj-lt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44343991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3733D3-B281-C9BA-9D4A-8F0578BCD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07F49C2-C182-5F48-7952-AE3A3EDA5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sz="5400" dirty="0"/>
              <a:t>How do I analyse qualitative data?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F6BD9F-8063-0B2C-4A80-774CD94A2573}"/>
              </a:ext>
            </a:extLst>
          </p:cNvPr>
          <p:cNvSpPr txBox="1"/>
          <p:nvPr/>
        </p:nvSpPr>
        <p:spPr>
          <a:xfrm>
            <a:off x="672147" y="1563012"/>
            <a:ext cx="11277398" cy="1200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R="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GB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To analyse qualitative data, you need to look for </a:t>
            </a:r>
            <a:r>
              <a:rPr kumimoji="0" lang="en-GB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FillTx/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themes in your data</a:t>
            </a:r>
            <a:r>
              <a:rPr kumimoji="0" lang="en-GB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. This can be done in six steps: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E828D73-2754-A33F-934C-8782280EDE29}"/>
              </a:ext>
            </a:extLst>
          </p:cNvPr>
          <p:cNvSpPr/>
          <p:nvPr/>
        </p:nvSpPr>
        <p:spPr>
          <a:xfrm>
            <a:off x="357187" y="3056113"/>
            <a:ext cx="5700714" cy="578877"/>
          </a:xfrm>
          <a:prstGeom prst="roundRect">
            <a:avLst/>
          </a:prstGeom>
          <a:solidFill>
            <a:srgbClr val="A5C9E8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Step </a:t>
            </a:r>
            <a:r>
              <a:rPr lang="en-GB" sz="2800" b="1" dirty="0">
                <a:solidFill>
                  <a:srgbClr val="000000"/>
                </a:solidFill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One: </a:t>
            </a:r>
            <a:r>
              <a:rPr kumimoji="0" lang="en-GB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Clean your data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68D230D-BE4D-4C55-928C-DE181ABABD8F}"/>
              </a:ext>
            </a:extLst>
          </p:cNvPr>
          <p:cNvSpPr/>
          <p:nvPr/>
        </p:nvSpPr>
        <p:spPr>
          <a:xfrm>
            <a:off x="357187" y="4330933"/>
            <a:ext cx="5700714" cy="578877"/>
          </a:xfrm>
          <a:prstGeom prst="roundRect">
            <a:avLst/>
          </a:prstGeom>
          <a:solidFill>
            <a:srgbClr val="623BCB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800" b="1" i="0" u="none" strike="noStrike" cap="none" spc="0" normalizeH="0" baseline="0" dirty="0">
                <a:ln>
                  <a:noFill/>
                </a:ln>
                <a:solidFill>
                  <a:srgbClr val="D9D9D9"/>
                </a:solidFill>
                <a:effectLst/>
                <a:uFillTx/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Step Two</a:t>
            </a:r>
            <a:r>
              <a:rPr lang="en-GB" sz="2800" b="1" dirty="0">
                <a:solidFill>
                  <a:srgbClr val="D9D9D9"/>
                </a:solidFill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: </a:t>
            </a:r>
            <a:r>
              <a:rPr kumimoji="0" lang="en-GB" sz="2800" b="1" i="0" u="none" strike="noStrike" cap="none" spc="0" normalizeH="0" baseline="0" dirty="0">
                <a:ln>
                  <a:noFill/>
                </a:ln>
                <a:solidFill>
                  <a:srgbClr val="D9D9D9"/>
                </a:solidFill>
                <a:effectLst/>
                <a:uFillTx/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Read your data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EB95717-6841-0784-C30D-D9502CC898BA}"/>
              </a:ext>
            </a:extLst>
          </p:cNvPr>
          <p:cNvSpPr/>
          <p:nvPr/>
        </p:nvSpPr>
        <p:spPr>
          <a:xfrm>
            <a:off x="357187" y="5601658"/>
            <a:ext cx="5700714" cy="578877"/>
          </a:xfrm>
          <a:prstGeom prst="roundRect">
            <a:avLst/>
          </a:prstGeom>
          <a:solidFill>
            <a:srgbClr val="A5C9E8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Step Three</a:t>
            </a:r>
            <a:r>
              <a:rPr lang="en-GB" sz="2800" b="1" dirty="0">
                <a:solidFill>
                  <a:srgbClr val="000000"/>
                </a:solidFill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: </a:t>
            </a:r>
            <a:r>
              <a:rPr kumimoji="0" lang="en-GB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Read it again!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CDABDE4-D448-1E19-30E4-B4E13A66982B}"/>
              </a:ext>
            </a:extLst>
          </p:cNvPr>
          <p:cNvSpPr/>
          <p:nvPr/>
        </p:nvSpPr>
        <p:spPr>
          <a:xfrm>
            <a:off x="7070089" y="3060211"/>
            <a:ext cx="5700714" cy="578877"/>
          </a:xfrm>
          <a:prstGeom prst="roundRect">
            <a:avLst/>
          </a:prstGeom>
          <a:solidFill>
            <a:srgbClr val="623BCB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800" b="1" i="0" u="none" strike="noStrike" cap="none" spc="0" normalizeH="0" baseline="0" dirty="0">
                <a:ln>
                  <a:noFill/>
                </a:ln>
                <a:solidFill>
                  <a:srgbClr val="D9D9D9"/>
                </a:solidFill>
                <a:effectLst/>
                <a:uFillTx/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Step Four</a:t>
            </a:r>
            <a:r>
              <a:rPr lang="en-GB" sz="2800" b="1" dirty="0">
                <a:solidFill>
                  <a:srgbClr val="D9D9D9"/>
                </a:solidFill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: Code your themes</a:t>
            </a:r>
            <a:endParaRPr kumimoji="0" lang="en-GB" sz="2800" b="1" i="0" u="none" strike="noStrike" cap="none" spc="0" normalizeH="0" baseline="0" dirty="0">
              <a:ln>
                <a:noFill/>
              </a:ln>
              <a:solidFill>
                <a:srgbClr val="D9D9D9"/>
              </a:solidFill>
              <a:effectLst/>
              <a:uFillTx/>
              <a:latin typeface="Golos Text" panose="020B0503020202020204" pitchFamily="34" charset="0"/>
              <a:cs typeface="Golos Text" panose="020B0503020202020204" pitchFamily="34" charset="0"/>
              <a:sym typeface="Helvetica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2DC77DE-98A1-1EDA-1E41-D89E6A6C7C9F}"/>
              </a:ext>
            </a:extLst>
          </p:cNvPr>
          <p:cNvSpPr/>
          <p:nvPr/>
        </p:nvSpPr>
        <p:spPr>
          <a:xfrm>
            <a:off x="7070089" y="4330934"/>
            <a:ext cx="5700714" cy="578877"/>
          </a:xfrm>
          <a:prstGeom prst="roundRect">
            <a:avLst/>
          </a:prstGeom>
          <a:solidFill>
            <a:srgbClr val="A5C9E8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Step Five</a:t>
            </a:r>
            <a:r>
              <a:rPr lang="en-GB" sz="2800" b="1" dirty="0">
                <a:solidFill>
                  <a:srgbClr val="000000"/>
                </a:solidFill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: </a:t>
            </a:r>
            <a:r>
              <a:rPr kumimoji="0" lang="en-GB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Review your themes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E162B2F-89BF-6F0C-5E37-9FA36BED4A99}"/>
              </a:ext>
            </a:extLst>
          </p:cNvPr>
          <p:cNvSpPr/>
          <p:nvPr/>
        </p:nvSpPr>
        <p:spPr>
          <a:xfrm>
            <a:off x="7070089" y="5601658"/>
            <a:ext cx="5700714" cy="578877"/>
          </a:xfrm>
          <a:prstGeom prst="roundRect">
            <a:avLst/>
          </a:prstGeom>
          <a:solidFill>
            <a:srgbClr val="623BCB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800" b="1" i="0" u="none" strike="noStrike" cap="none" spc="0" normalizeH="0" baseline="0" dirty="0">
                <a:ln>
                  <a:noFill/>
                </a:ln>
                <a:solidFill>
                  <a:srgbClr val="D9D9D9"/>
                </a:solidFill>
                <a:effectLst/>
                <a:uFillTx/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Step Si</a:t>
            </a:r>
            <a:r>
              <a:rPr lang="en-GB" sz="2800" b="1" dirty="0">
                <a:solidFill>
                  <a:srgbClr val="D9D9D9"/>
                </a:solidFill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x: </a:t>
            </a:r>
            <a:r>
              <a:rPr kumimoji="0" lang="en-GB" sz="2800" b="1" i="0" u="none" strike="noStrike" cap="none" spc="0" normalizeH="0" baseline="0" dirty="0">
                <a:ln>
                  <a:noFill/>
                </a:ln>
                <a:solidFill>
                  <a:srgbClr val="D9D9D9"/>
                </a:solidFill>
                <a:effectLst/>
                <a:uFillTx/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Present your findings</a:t>
            </a:r>
          </a:p>
        </p:txBody>
      </p:sp>
      <p:cxnSp>
        <p:nvCxnSpPr>
          <p:cNvPr id="11" name="Elbow Connector 10">
            <a:extLst>
              <a:ext uri="{FF2B5EF4-FFF2-40B4-BE49-F238E27FC236}">
                <a16:creationId xmlns:a16="http://schemas.microsoft.com/office/drawing/2014/main" id="{87C03686-3761-75F6-9692-62A87B822F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6" idx="3"/>
            <a:endCxn id="8" idx="1"/>
          </p:cNvCxnSpPr>
          <p:nvPr/>
        </p:nvCxnSpPr>
        <p:spPr>
          <a:xfrm flipV="1">
            <a:off x="6057901" y="3349650"/>
            <a:ext cx="1012188" cy="2541447"/>
          </a:xfrm>
          <a:prstGeom prst="bentConnector3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9B1F8EE-7C86-E3E0-6DA9-47374216A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2" idx="2"/>
            <a:endCxn id="4" idx="0"/>
          </p:cNvCxnSpPr>
          <p:nvPr/>
        </p:nvCxnSpPr>
        <p:spPr>
          <a:xfrm>
            <a:off x="3207544" y="3634990"/>
            <a:ext cx="0" cy="695943"/>
          </a:xfrm>
          <a:prstGeom prst="straightConnector1">
            <a:avLst/>
          </a:prstGeom>
          <a:noFill/>
          <a:ln w="76200" cap="flat">
            <a:solidFill>
              <a:srgbClr val="282828"/>
            </a:solidFill>
            <a:prstDash val="solid"/>
            <a:round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5C32F4B-6741-2555-57D4-EAB11A3F7D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207544" y="4909810"/>
            <a:ext cx="0" cy="695943"/>
          </a:xfrm>
          <a:prstGeom prst="straightConnector1">
            <a:avLst/>
          </a:prstGeom>
          <a:noFill/>
          <a:ln w="76200" cap="flat">
            <a:solidFill>
              <a:srgbClr val="282828"/>
            </a:solidFill>
            <a:prstDash val="solid"/>
            <a:round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8EB792C-9066-2E3B-4799-4A02F2783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856120" y="3634990"/>
            <a:ext cx="0" cy="695943"/>
          </a:xfrm>
          <a:prstGeom prst="straightConnector1">
            <a:avLst/>
          </a:prstGeom>
          <a:noFill/>
          <a:ln w="76200" cap="flat">
            <a:solidFill>
              <a:srgbClr val="282828"/>
            </a:solidFill>
            <a:prstDash val="solid"/>
            <a:round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7D23F6E-2780-90BB-F3B5-9F15232EB1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865018" y="4909810"/>
            <a:ext cx="0" cy="695943"/>
          </a:xfrm>
          <a:prstGeom prst="straightConnector1">
            <a:avLst/>
          </a:prstGeom>
          <a:noFill/>
          <a:ln w="76200" cap="flat">
            <a:solidFill>
              <a:srgbClr val="282828"/>
            </a:solidFill>
            <a:prstDash val="solid"/>
            <a:round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64213179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07F3FC-7B51-0B02-1552-1B77FF9E2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8A5669A-EA1C-83D1-8A7E-6CD2DB3B5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4800" dirty="0"/>
              <a:t>Step One: Clean your data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8BC56D4-A54A-D057-34B5-CF23F6565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35096" y="435852"/>
            <a:ext cx="2935706" cy="2932989"/>
          </a:xfrm>
          <a:prstGeom prst="roundRect">
            <a:avLst/>
          </a:prstGeom>
          <a:solidFill>
            <a:srgbClr val="A5C9E8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E6D930C-EE5A-C0BC-81F2-CFEB335761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83929" y="783326"/>
            <a:ext cx="2238040" cy="22380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15FACE-901F-E2B2-A6D5-347DF5B5B06E}"/>
              </a:ext>
            </a:extLst>
          </p:cNvPr>
          <p:cNvSpPr txBox="1"/>
          <p:nvPr/>
        </p:nvSpPr>
        <p:spPr>
          <a:xfrm>
            <a:off x="672148" y="1563012"/>
            <a:ext cx="8814116" cy="5247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Present your data in a way that is </a:t>
            </a: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FillTx/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accessible</a:t>
            </a: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 to the person reviewing (e.g. print with margins to make notes)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3200" dirty="0">
                <a:solidFill>
                  <a:srgbClr val="000000"/>
                </a:solidFill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Make sure each data set (e.g. interview transcripts, recordings) is </a:t>
            </a:r>
            <a:r>
              <a:rPr lang="en-GB" sz="3200" dirty="0">
                <a:solidFill>
                  <a:srgbClr val="000000"/>
                </a:solidFill>
                <a:highlight>
                  <a:srgbClr val="FFFF00"/>
                </a:highlight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clearly labelled</a:t>
            </a:r>
            <a:r>
              <a:rPr lang="en-GB" sz="3200" dirty="0">
                <a:solidFill>
                  <a:srgbClr val="000000"/>
                </a:solidFill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, including when it was collected and who it was collected from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Consider if you need to </a:t>
            </a: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FillTx/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anonymise your data</a:t>
            </a: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. This will include removing names, but potentially other identifiable factors</a:t>
            </a:r>
            <a:endParaRPr kumimoji="0" lang="en-GB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olos Text" panose="020B0503020202020204" pitchFamily="34" charset="0"/>
              <a:cs typeface="Golos Text" panose="020B0503020202020204" pitchFamily="34" charset="0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4256123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3A865C-4D1C-30E4-8470-C986793BB3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DE4621D-4EB1-0ED5-6656-41A06EDA6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4800" dirty="0"/>
              <a:t>Step Two: Read your data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4051E63-2EA5-F5B6-78F5-88A0D1EB6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35096" y="435852"/>
            <a:ext cx="2935706" cy="2932989"/>
          </a:xfrm>
          <a:prstGeom prst="roundRect">
            <a:avLst/>
          </a:prstGeom>
          <a:solidFill>
            <a:srgbClr val="A5C9E8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C464573-88C7-7B4D-0595-69C9EA4AF9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40291" y="839688"/>
            <a:ext cx="2125315" cy="21253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F7210E1-0477-8057-EB85-0B2E5A9E4146}"/>
              </a:ext>
            </a:extLst>
          </p:cNvPr>
          <p:cNvSpPr txBox="1"/>
          <p:nvPr/>
        </p:nvSpPr>
        <p:spPr>
          <a:xfrm>
            <a:off x="672147" y="1563012"/>
            <a:ext cx="9020493" cy="52783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33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Read, watch or listen to your data</a:t>
            </a:r>
          </a:p>
          <a:p>
            <a:pPr marL="285750" indent="-285750" defTabSz="914400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300" dirty="0">
                <a:solidFill>
                  <a:srgbClr val="000000"/>
                </a:solidFill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This step is about </a:t>
            </a:r>
            <a:r>
              <a:rPr lang="en-GB" sz="3300" dirty="0">
                <a:solidFill>
                  <a:srgbClr val="000000"/>
                </a:solidFill>
                <a:highlight>
                  <a:srgbClr val="FFFF00"/>
                </a:highlight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getting familiar with your data</a:t>
            </a:r>
            <a:r>
              <a:rPr lang="en-GB" sz="3300" dirty="0">
                <a:solidFill>
                  <a:srgbClr val="000000"/>
                </a:solidFill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, so you don’t need to worry about conducting any analysis</a:t>
            </a:r>
          </a:p>
          <a:p>
            <a:pPr marL="285750" indent="-285750" defTabSz="914400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300" dirty="0">
                <a:solidFill>
                  <a:srgbClr val="000000"/>
                </a:solidFill>
                <a:highlight>
                  <a:srgbClr val="FFFF00"/>
                </a:highlight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Stay open-minded </a:t>
            </a:r>
            <a:r>
              <a:rPr lang="en-GB" sz="3300" dirty="0">
                <a:solidFill>
                  <a:srgbClr val="000000"/>
                </a:solidFill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and aware of researcher bias as you look for patterns and contradictions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33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BUT you may start to n</a:t>
            </a:r>
            <a:r>
              <a:rPr lang="en-GB" sz="3300" dirty="0">
                <a:solidFill>
                  <a:srgbClr val="000000"/>
                </a:solidFill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otice some themes coming out – make a note of these for later</a:t>
            </a:r>
            <a:endParaRPr kumimoji="0" lang="en-GB" sz="33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olos Text" panose="020B0503020202020204" pitchFamily="34" charset="0"/>
              <a:cs typeface="Golos Text" panose="020B0503020202020204" pitchFamily="34" charset="0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22251588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New VI">
      <a:dk1>
        <a:srgbClr val="282828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New VI">
      <a:majorFont>
        <a:latin typeface="Montserrat SemiBold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 2019">
      <a:majorFont>
        <a:latin typeface="Montserrat Semi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 2019">
      <a:majorFont>
        <a:latin typeface="Montserrat Semi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0134A1AEDCAA45B62B2B9CEC6A151A" ma:contentTypeVersion="6" ma:contentTypeDescription="Create a new document." ma:contentTypeScope="" ma:versionID="f16412ae75f2356817fbcd79eba6e01b">
  <xsd:schema xmlns:xsd="http://www.w3.org/2001/XMLSchema" xmlns:xs="http://www.w3.org/2001/XMLSchema" xmlns:p="http://schemas.microsoft.com/office/2006/metadata/properties" xmlns:ns2="17d4724d-1992-4ac7-9332-94ee0d10001b" xmlns:ns3="0398c10a-864c-48b0-9f6a-3a7d3b01c552" targetNamespace="http://schemas.microsoft.com/office/2006/metadata/properties" ma:root="true" ma:fieldsID="e641564f4927539508a1dcc7f0e564b6" ns2:_="" ns3:_="">
    <xsd:import namespace="17d4724d-1992-4ac7-9332-94ee0d10001b"/>
    <xsd:import namespace="0398c10a-864c-48b0-9f6a-3a7d3b01c55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d4724d-1992-4ac7-9332-94ee0d10001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98c10a-864c-48b0-9f6a-3a7d3b01c5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7d4724d-1992-4ac7-9332-94ee0d10001b">
      <UserInfo>
        <DisplayName>Sophie Appleby</DisplayName>
        <AccountId>15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1F67CF30-8E30-4ACF-B0A5-C640EF3C4D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d4724d-1992-4ac7-9332-94ee0d10001b"/>
    <ds:schemaRef ds:uri="0398c10a-864c-48b0-9f6a-3a7d3b01c5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909F61D-96CB-4F3A-9BD2-9B6DEDFB827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D870C3F-E766-4704-9663-DE68D23E7AF8}">
  <ds:schemaRefs>
    <ds:schemaRef ds:uri="http://schemas.openxmlformats.org/package/2006/metadata/core-properties"/>
    <ds:schemaRef ds:uri="http://schemas.microsoft.com/office/2006/metadata/properties"/>
    <ds:schemaRef ds:uri="17d4724d-1992-4ac7-9332-94ee0d10001b"/>
    <ds:schemaRef ds:uri="http://purl.org/dc/dcmitype/"/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0398c10a-864c-48b0-9f6a-3a7d3b01c55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25913</TotalTime>
  <Words>1737</Words>
  <Application>Microsoft Macintosh PowerPoint</Application>
  <PresentationFormat>Custom</PresentationFormat>
  <Paragraphs>140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Golos Text</vt:lpstr>
      <vt:lpstr>Calibri</vt:lpstr>
      <vt:lpstr>Montserrat SemiBold</vt:lpstr>
      <vt:lpstr>Montserrat ExtraBold</vt:lpstr>
      <vt:lpstr>Calibri Light</vt:lpstr>
      <vt:lpstr>Montserrat Regular</vt:lpstr>
      <vt:lpstr>Arial</vt:lpstr>
      <vt:lpstr>Montserrat</vt:lpstr>
      <vt:lpstr>Montserrat Bold</vt:lpstr>
      <vt:lpstr>Office Theme</vt:lpstr>
      <vt:lpstr>1_Office Theme</vt:lpstr>
      <vt:lpstr>Analysing qualitative data</vt:lpstr>
      <vt:lpstr>CONTENTS</vt:lpstr>
      <vt:lpstr>WHAT IS QUALITATIVE DATA?</vt:lpstr>
      <vt:lpstr>What is qualitative data?</vt:lpstr>
      <vt:lpstr>What is qualitative data?</vt:lpstr>
      <vt:lpstr>HOW DO I ANALYSE QUALITATIVE DATA?</vt:lpstr>
      <vt:lpstr>How do I analyse qualitative data?</vt:lpstr>
      <vt:lpstr>Step One: Clean your data</vt:lpstr>
      <vt:lpstr>Step Two: Read your data</vt:lpstr>
      <vt:lpstr>Step Three: Read it again!</vt:lpstr>
      <vt:lpstr>Step Four: Code your themes</vt:lpstr>
      <vt:lpstr>Step Five: Review your themes</vt:lpstr>
      <vt:lpstr>Step Six: Present your findings</vt:lpstr>
      <vt:lpstr>EXAMPLES OF QUALITATIVE DATA ANALYSIS</vt:lpstr>
      <vt:lpstr>Example One</vt:lpstr>
      <vt:lpstr>Example One</vt:lpstr>
      <vt:lpstr>Example One</vt:lpstr>
      <vt:lpstr>Example Two</vt:lpstr>
      <vt:lpstr>Example Two</vt:lpstr>
      <vt:lpstr>Example Two</vt:lpstr>
      <vt:lpstr>TOP TIPS FOR QUALITATIVE DATA ANALYSIS</vt:lpstr>
      <vt:lpstr>Top Tips</vt:lpstr>
      <vt:lpstr>THANK YOU</vt:lpstr>
      <vt:lpstr>The National Foundation for Youth Music  Studio LG01, The Print Rooms 164-180 Union Street, London, SE1 0LH  Registered charity number: 1075032  Limited company number: 03750674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Youth Music</dc:title>
  <dc:creator>Youth Music</dc:creator>
  <cp:lastModifiedBy>Remi</cp:lastModifiedBy>
  <cp:revision>129</cp:revision>
  <cp:lastPrinted>2017-10-10T13:10:24Z</cp:lastPrinted>
  <dcterms:created xsi:type="dcterms:W3CDTF">2021-01-04T10:20:16Z</dcterms:created>
  <dcterms:modified xsi:type="dcterms:W3CDTF">2025-06-04T08:42:18Z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0x010100330134A1AEDCAA45B62B2B9CEC6A151A</vt:lpwstr>
  </property>
</Properties>
</file>